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5"/>
  </p:notesMasterIdLst>
  <p:handoutMasterIdLst>
    <p:handoutMasterId r:id="rId56"/>
  </p:handoutMasterIdLst>
  <p:sldIdLst>
    <p:sldId id="531" r:id="rId5"/>
    <p:sldId id="2463" r:id="rId6"/>
    <p:sldId id="618" r:id="rId7"/>
    <p:sldId id="2442" r:id="rId8"/>
    <p:sldId id="2443" r:id="rId9"/>
    <p:sldId id="2502" r:id="rId10"/>
    <p:sldId id="2503" r:id="rId11"/>
    <p:sldId id="2468" r:id="rId12"/>
    <p:sldId id="2482" r:id="rId13"/>
    <p:sldId id="2500" r:id="rId14"/>
    <p:sldId id="624" r:id="rId15"/>
    <p:sldId id="2452" r:id="rId16"/>
    <p:sldId id="2445" r:id="rId17"/>
    <p:sldId id="2441" r:id="rId18"/>
    <p:sldId id="2439" r:id="rId19"/>
    <p:sldId id="541" r:id="rId20"/>
    <p:sldId id="623" r:id="rId21"/>
    <p:sldId id="2469" r:id="rId22"/>
    <p:sldId id="2454" r:id="rId23"/>
    <p:sldId id="2470" r:id="rId24"/>
    <p:sldId id="2473" r:id="rId25"/>
    <p:sldId id="2487" r:id="rId26"/>
    <p:sldId id="2489" r:id="rId27"/>
    <p:sldId id="2488" r:id="rId28"/>
    <p:sldId id="2491" r:id="rId29"/>
    <p:sldId id="2490" r:id="rId30"/>
    <p:sldId id="2492" r:id="rId31"/>
    <p:sldId id="2493" r:id="rId32"/>
    <p:sldId id="2494" r:id="rId33"/>
    <p:sldId id="2495" r:id="rId34"/>
    <p:sldId id="2504" r:id="rId35"/>
    <p:sldId id="2474" r:id="rId36"/>
    <p:sldId id="2505" r:id="rId37"/>
    <p:sldId id="2478" r:id="rId38"/>
    <p:sldId id="2496" r:id="rId39"/>
    <p:sldId id="2498" r:id="rId40"/>
    <p:sldId id="2497" r:id="rId41"/>
    <p:sldId id="2499" r:id="rId42"/>
    <p:sldId id="2446" r:id="rId43"/>
    <p:sldId id="2447" r:id="rId44"/>
    <p:sldId id="2479" r:id="rId45"/>
    <p:sldId id="2484" r:id="rId46"/>
    <p:sldId id="2483" r:id="rId47"/>
    <p:sldId id="2480" r:id="rId48"/>
    <p:sldId id="2485" r:id="rId49"/>
    <p:sldId id="2486" r:id="rId50"/>
    <p:sldId id="2451" r:id="rId51"/>
    <p:sldId id="2475" r:id="rId52"/>
    <p:sldId id="2501" r:id="rId53"/>
    <p:sldId id="2448" r:id="rId54"/>
  </p:sldIdLst>
  <p:sldSz cx="12192000" cy="6858000"/>
  <p:notesSz cx="6858000" cy="9144000"/>
  <p:defaultTextStyle>
    <a:defPPr rtl="0">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hần Mặc định" id="{9EB56F22-040A-4109-A304-AB5CEAF53627}">
          <p14:sldIdLst>
            <p14:sldId id="531"/>
            <p14:sldId id="2463"/>
            <p14:sldId id="618"/>
            <p14:sldId id="2442"/>
            <p14:sldId id="2443"/>
            <p14:sldId id="2502"/>
            <p14:sldId id="2503"/>
            <p14:sldId id="2468"/>
            <p14:sldId id="2482"/>
            <p14:sldId id="2500"/>
            <p14:sldId id="624"/>
            <p14:sldId id="2452"/>
            <p14:sldId id="2445"/>
            <p14:sldId id="2441"/>
            <p14:sldId id="2439"/>
            <p14:sldId id="541"/>
            <p14:sldId id="623"/>
            <p14:sldId id="2469"/>
            <p14:sldId id="2454"/>
            <p14:sldId id="2470"/>
            <p14:sldId id="2473"/>
            <p14:sldId id="2487"/>
            <p14:sldId id="2489"/>
            <p14:sldId id="2488"/>
            <p14:sldId id="2491"/>
            <p14:sldId id="2490"/>
            <p14:sldId id="2492"/>
            <p14:sldId id="2493"/>
            <p14:sldId id="2494"/>
            <p14:sldId id="2495"/>
            <p14:sldId id="2504"/>
            <p14:sldId id="2474"/>
            <p14:sldId id="2505"/>
            <p14:sldId id="2478"/>
            <p14:sldId id="2496"/>
            <p14:sldId id="2498"/>
            <p14:sldId id="2497"/>
            <p14:sldId id="2499"/>
            <p14:sldId id="2446"/>
            <p14:sldId id="2447"/>
            <p14:sldId id="2479"/>
            <p14:sldId id="2484"/>
            <p14:sldId id="2483"/>
            <p14:sldId id="2480"/>
            <p14:sldId id="2485"/>
            <p14:sldId id="2486"/>
            <p14:sldId id="2451"/>
            <p14:sldId id="2475"/>
            <p14:sldId id="2501"/>
            <p14:sldId id="2448"/>
          </p14:sldIdLst>
        </p14:section>
      </p14:sectionLst>
    </p:ext>
    <p:ext uri="{EFAFB233-063F-42B5-8137-9DF3F51BA10A}">
      <p15:sldGuideLst xmlns:p15="http://schemas.microsoft.com/office/powerpoint/2012/main">
        <p15:guide id="1" orient="horz" pos="2136"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Tác giả"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7ACFF5"/>
    <a:srgbClr val="2F33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Kiểu Trung bình 2 - Màu chủ đề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Kiểu Trung bình 2 - Màu chủ đề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Kiểu Có chủ đề 1 - Màu chủ đề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344D84-9AFB-497E-A393-DC336BA19D2E}" styleName="Kiểu Trung bình 3 - Màu chủ đề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Kiểu Trung bình 3 - Màu chủ đề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DF18680-E054-41AD-8BC1-D1AEF772440D}" styleName="Kiểu Trung bình 2 - Màu chủ đề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18" autoAdjust="0"/>
    <p:restoredTop sz="80174" autoAdjust="0"/>
  </p:normalViewPr>
  <p:slideViewPr>
    <p:cSldViewPr snapToGrid="0" showGuides="1">
      <p:cViewPr varScale="1">
        <p:scale>
          <a:sx n="95" d="100"/>
          <a:sy n="95" d="100"/>
        </p:scale>
        <p:origin x="944" y="176"/>
      </p:cViewPr>
      <p:guideLst>
        <p:guide orient="horz" pos="2136"/>
        <p:guide pos="386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07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ỗ dành sẵn cho đầu trang 1">
            <a:extLst>
              <a:ext uri="{FF2B5EF4-FFF2-40B4-BE49-F238E27FC236}">
                <a16:creationId xmlns:a16="http://schemas.microsoft.com/office/drawing/2014/main" id="{BBB53ED6-A346-41EA-88EE-98A1D5659F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vi-VN" dirty="0">
              <a:latin typeface="Calibri (Body)"/>
            </a:endParaRPr>
          </a:p>
        </p:txBody>
      </p:sp>
      <p:sp>
        <p:nvSpPr>
          <p:cNvPr id="3" name="Chỗ dành sẵn cho Ngày tháng 2">
            <a:extLst>
              <a:ext uri="{FF2B5EF4-FFF2-40B4-BE49-F238E27FC236}">
                <a16:creationId xmlns:a16="http://schemas.microsoft.com/office/drawing/2014/main" id="{D291D7B9-1F1D-4F9B-BCD4-0B6893C41A5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06B1223-FBC1-453C-B52B-D8ABA226362F}" type="datetime1">
              <a:rPr lang="vi-VN" smtClean="0">
                <a:latin typeface="Calibri (Body)"/>
              </a:rPr>
              <a:t>25/06/2020</a:t>
            </a:fld>
            <a:endParaRPr lang="vi-VN" dirty="0">
              <a:latin typeface="Calibri (Body)"/>
            </a:endParaRPr>
          </a:p>
        </p:txBody>
      </p:sp>
      <p:sp>
        <p:nvSpPr>
          <p:cNvPr id="4" name="Chỗ dành sẵn cho Chân trang 3">
            <a:extLst>
              <a:ext uri="{FF2B5EF4-FFF2-40B4-BE49-F238E27FC236}">
                <a16:creationId xmlns:a16="http://schemas.microsoft.com/office/drawing/2014/main" id="{BA075128-B596-47B1-BE57-1C5A71A36E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vi-VN" dirty="0">
              <a:latin typeface="Calibri (Body)"/>
            </a:endParaRPr>
          </a:p>
        </p:txBody>
      </p:sp>
      <p:sp>
        <p:nvSpPr>
          <p:cNvPr id="5" name="Chỗ dành sẵn cho Số hiệu Bản chiếu 4">
            <a:extLst>
              <a:ext uri="{FF2B5EF4-FFF2-40B4-BE49-F238E27FC236}">
                <a16:creationId xmlns:a16="http://schemas.microsoft.com/office/drawing/2014/main" id="{CE17B0F1-FE0D-44CC-BCF0-1CC4C91125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BDEF39B-AF2A-4EFA-AE7E-EC1FF3735F5A}" type="slidenum">
              <a:rPr lang="vi-VN" smtClean="0">
                <a:latin typeface="Calibri (Body)"/>
              </a:rPr>
              <a:t>‹#›</a:t>
            </a:fld>
            <a:endParaRPr lang="vi-VN" dirty="0">
              <a:latin typeface="Calibri (Body)"/>
            </a:endParaRPr>
          </a:p>
        </p:txBody>
      </p:sp>
    </p:spTree>
    <p:extLst>
      <p:ext uri="{BB962C8B-B14F-4D97-AF65-F5344CB8AC3E}">
        <p14:creationId xmlns:p14="http://schemas.microsoft.com/office/powerpoint/2010/main" val="35057443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Body)"/>
              </a:defRPr>
            </a:lvl1pPr>
          </a:lstStyle>
          <a:p>
            <a:endParaRPr lang="vi-VN" dirty="0"/>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Body)"/>
              </a:defRPr>
            </a:lvl1pPr>
          </a:lstStyle>
          <a:p>
            <a:fld id="{B4CF3BBF-7D08-4D08-8705-CF77F06DD9BD}" type="datetime1">
              <a:rPr lang="vi-VN" smtClean="0"/>
              <a:pPr/>
              <a:t>25/06/2020</a:t>
            </a:fld>
            <a:endParaRPr lang="vi-VN" dirty="0"/>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vi-VN" noProof="0" dirty="0"/>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vi-VN" noProof="0" dirty="0" err="1"/>
              <a:t>Bấm</a:t>
            </a:r>
            <a:r>
              <a:rPr lang="vi-VN" noProof="0" dirty="0"/>
              <a:t> </a:t>
            </a:r>
            <a:r>
              <a:rPr lang="vi-VN" noProof="0" dirty="0" err="1"/>
              <a:t>để</a:t>
            </a:r>
            <a:r>
              <a:rPr lang="vi-VN" noProof="0" dirty="0"/>
              <a:t> </a:t>
            </a:r>
            <a:r>
              <a:rPr lang="vi-VN" noProof="0" dirty="0" err="1"/>
              <a:t>chỉnh</a:t>
            </a:r>
            <a:r>
              <a:rPr lang="vi-VN" noProof="0" dirty="0"/>
              <a:t> </a:t>
            </a:r>
            <a:r>
              <a:rPr lang="vi-VN" noProof="0" dirty="0" err="1"/>
              <a:t>sửa</a:t>
            </a:r>
            <a:r>
              <a:rPr lang="vi-VN" noProof="0" dirty="0"/>
              <a:t> </a:t>
            </a:r>
            <a:r>
              <a:rPr lang="vi-VN" noProof="0" dirty="0" err="1"/>
              <a:t>kiểu</a:t>
            </a:r>
            <a:r>
              <a:rPr lang="vi-VN" noProof="0" dirty="0"/>
              <a:t> văn bản </a:t>
            </a:r>
            <a:r>
              <a:rPr lang="vi-VN" noProof="0" dirty="0" err="1"/>
              <a:t>Bản</a:t>
            </a:r>
            <a:r>
              <a:rPr lang="vi-VN" noProof="0" dirty="0"/>
              <a:t> cái</a:t>
            </a:r>
          </a:p>
          <a:p>
            <a:pPr lvl="1" rtl="0"/>
            <a:r>
              <a:rPr lang="vi-VN" noProof="0" dirty="0" err="1"/>
              <a:t>Mức</a:t>
            </a:r>
            <a:r>
              <a:rPr lang="vi-VN" noProof="0" dirty="0"/>
              <a:t> hai</a:t>
            </a:r>
          </a:p>
          <a:p>
            <a:pPr lvl="2" rtl="0"/>
            <a:r>
              <a:rPr lang="vi-VN" noProof="0" dirty="0" err="1"/>
              <a:t>Mức</a:t>
            </a:r>
            <a:r>
              <a:rPr lang="vi-VN" noProof="0" dirty="0"/>
              <a:t> ba</a:t>
            </a:r>
          </a:p>
          <a:p>
            <a:pPr lvl="3" rtl="0"/>
            <a:r>
              <a:rPr lang="vi-VN" noProof="0" dirty="0" err="1"/>
              <a:t>Mức</a:t>
            </a:r>
            <a:r>
              <a:rPr lang="vi-VN" noProof="0" dirty="0"/>
              <a:t> bốn</a:t>
            </a:r>
          </a:p>
          <a:p>
            <a:pPr lvl="4" rtl="0"/>
            <a:r>
              <a:rPr lang="vi-VN" noProof="0" dirty="0" err="1"/>
              <a:t>Mức</a:t>
            </a:r>
            <a:r>
              <a:rPr lang="vi-VN" noProof="0" dirty="0"/>
              <a:t> năm</a:t>
            </a:r>
          </a:p>
        </p:txBody>
      </p:sp>
      <p:sp>
        <p:nvSpPr>
          <p:cNvPr id="6" name="Chỗ dành sẵ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Body)"/>
              </a:defRPr>
            </a:lvl1pPr>
          </a:lstStyle>
          <a:p>
            <a:endParaRPr lang="vi-VN" dirty="0"/>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Body)"/>
              </a:defRPr>
            </a:lvl1pPr>
          </a:lstStyle>
          <a:p>
            <a:fld id="{C22109BC-39F4-43B1-850C-D5EB0E6480C8}" type="slidenum">
              <a:rPr lang="vi-VN" smtClean="0"/>
              <a:pPr/>
              <a:t>‹#›</a:t>
            </a:fld>
            <a:endParaRPr lang="vi-VN" dirty="0"/>
          </a:p>
        </p:txBody>
      </p:sp>
    </p:spTree>
    <p:extLst>
      <p:ext uri="{BB962C8B-B14F-4D97-AF65-F5344CB8AC3E}">
        <p14:creationId xmlns:p14="http://schemas.microsoft.com/office/powerpoint/2010/main" val="8821591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baseline="0">
        <a:solidFill>
          <a:schemeClr val="tx1"/>
        </a:solidFill>
        <a:latin typeface="Calibri (Body)"/>
        <a:ea typeface="+mn-ea"/>
        <a:cs typeface="+mn-cs"/>
      </a:defRPr>
    </a:lvl1pPr>
    <a:lvl2pPr marL="457200" algn="l" defTabSz="914400" rtl="0" eaLnBrk="1" latinLnBrk="0" hangingPunct="1">
      <a:defRPr sz="1200" kern="1200">
        <a:solidFill>
          <a:schemeClr val="tx1"/>
        </a:solidFill>
        <a:latin typeface="Calibri (Body)"/>
        <a:ea typeface="+mn-ea"/>
        <a:cs typeface="+mn-cs"/>
      </a:defRPr>
    </a:lvl2pPr>
    <a:lvl3pPr marL="914400" algn="l" defTabSz="914400" rtl="0" eaLnBrk="1" latinLnBrk="0" hangingPunct="1">
      <a:defRPr sz="1200" kern="1200">
        <a:solidFill>
          <a:schemeClr val="tx1"/>
        </a:solidFill>
        <a:latin typeface="Calibri (Body)"/>
        <a:ea typeface="+mn-ea"/>
        <a:cs typeface="+mn-cs"/>
      </a:defRPr>
    </a:lvl3pPr>
    <a:lvl4pPr marL="1371600" algn="l" defTabSz="914400" rtl="0" eaLnBrk="1" latinLnBrk="0" hangingPunct="1">
      <a:defRPr sz="1200" kern="1200">
        <a:solidFill>
          <a:schemeClr val="tx1"/>
        </a:solidFill>
        <a:latin typeface="Calibri (Body)"/>
        <a:ea typeface="+mn-ea"/>
        <a:cs typeface="+mn-cs"/>
      </a:defRPr>
    </a:lvl4pPr>
    <a:lvl5pPr marL="1828800" algn="l" defTabSz="914400" rtl="0" eaLnBrk="1" latinLnBrk="0" hangingPunct="1">
      <a:defRPr sz="1200" kern="1200">
        <a:solidFill>
          <a:schemeClr val="tx1"/>
        </a:solidFill>
        <a:latin typeface="Calibri (Body)"/>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dirty="0"/>
          </a:p>
        </p:txBody>
      </p:sp>
      <p:sp>
        <p:nvSpPr>
          <p:cNvPr id="4" name="Chỗ dành sẵn cho số hiệu trang chiếu 3"/>
          <p:cNvSpPr>
            <a:spLocks noGrp="1"/>
          </p:cNvSpPr>
          <p:nvPr>
            <p:ph type="sldNum" sz="quarter" idx="10"/>
          </p:nvPr>
        </p:nvSpPr>
        <p:spPr/>
        <p:txBody>
          <a:bodyPr rtlCol="0"/>
          <a:lstStyle/>
          <a:p>
            <a:pPr rtl="0"/>
            <a:fld id="{C22109BC-39F4-43B1-850C-D5EB0E6480C8}" type="slidenum">
              <a:rPr lang="vi-VN" smtClean="0"/>
              <a:t>1</a:t>
            </a:fld>
            <a:endParaRPr lang="vi-VN" dirty="0"/>
          </a:p>
        </p:txBody>
      </p:sp>
    </p:spTree>
    <p:extLst>
      <p:ext uri="{BB962C8B-B14F-4D97-AF65-F5344CB8AC3E}">
        <p14:creationId xmlns:p14="http://schemas.microsoft.com/office/powerpoint/2010/main" val="664993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noProof="0" dirty="0"/>
          </a:p>
        </p:txBody>
      </p:sp>
      <p:sp>
        <p:nvSpPr>
          <p:cNvPr id="4" name="Chỗ dành sẵn cho số hiệu trang chiếu 3"/>
          <p:cNvSpPr>
            <a:spLocks noGrp="1"/>
          </p:cNvSpPr>
          <p:nvPr>
            <p:ph type="sldNum" sz="quarter" idx="10"/>
          </p:nvPr>
        </p:nvSpPr>
        <p:spPr/>
        <p:txBody>
          <a:bodyPr rtlCol="0"/>
          <a:lstStyle/>
          <a:p>
            <a:pPr rtl="0"/>
            <a:fld id="{C22109BC-39F4-43B1-850C-D5EB0E6480C8}" type="slidenum">
              <a:rPr lang="vi-VN" smtClean="0"/>
              <a:t>16</a:t>
            </a:fld>
            <a:endParaRPr lang="vi-VN" dirty="0"/>
          </a:p>
        </p:txBody>
      </p:sp>
    </p:spTree>
    <p:extLst>
      <p:ext uri="{BB962C8B-B14F-4D97-AF65-F5344CB8AC3E}">
        <p14:creationId xmlns:p14="http://schemas.microsoft.com/office/powerpoint/2010/main" val="1264200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ỗ dành sẵn cho hình ảnh trang chiế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r>
              <a:rPr lang="en-US" noProof="0" dirty="0"/>
              <a:t>Account</a:t>
            </a:r>
          </a:p>
          <a:p>
            <a:pPr rtl="0"/>
            <a:r>
              <a:rPr lang="en-US" noProof="0" dirty="0"/>
              <a:t> Customer can register an account to become a member of the online</a:t>
            </a:r>
          </a:p>
          <a:p>
            <a:pPr rtl="0"/>
            <a:r>
              <a:rPr lang="en-US" noProof="0" dirty="0"/>
              <a:t>bakery shop system, log in and log out his/her account, update his/her</a:t>
            </a:r>
          </a:p>
          <a:p>
            <a:pPr rtl="0"/>
            <a:r>
              <a:rPr lang="en-US" noProof="0" dirty="0"/>
              <a:t>personal information in the account</a:t>
            </a:r>
          </a:p>
          <a:p>
            <a:pPr rtl="0"/>
            <a:endParaRPr lang="en-US" noProof="0" dirty="0"/>
          </a:p>
          <a:p>
            <a:pPr rtl="0"/>
            <a:r>
              <a:rPr lang="en-US" noProof="0" dirty="0"/>
              <a:t>Bakery products</a:t>
            </a:r>
          </a:p>
          <a:p>
            <a:pPr rtl="0"/>
            <a:r>
              <a:rPr lang="en-US" noProof="0" dirty="0"/>
              <a:t> Staff can view the list of bakery products, add, update or delete bakery</a:t>
            </a:r>
          </a:p>
          <a:p>
            <a:pPr rtl="0"/>
            <a:r>
              <a:rPr lang="en-US" noProof="0" dirty="0"/>
              <a:t>products information in the system if the bakery products in online</a:t>
            </a:r>
          </a:p>
          <a:p>
            <a:pPr rtl="0"/>
            <a:r>
              <a:rPr lang="en-US" noProof="0" dirty="0"/>
              <a:t>store need to change such as having new bakery products; out of stock</a:t>
            </a:r>
          </a:p>
          <a:p>
            <a:pPr rtl="0"/>
            <a:r>
              <a:rPr lang="en-US" noProof="0" dirty="0"/>
              <a:t>or update price information of bakery products</a:t>
            </a:r>
          </a:p>
          <a:p>
            <a:pPr rtl="0"/>
            <a:endParaRPr lang="en-US" noProof="0" dirty="0"/>
          </a:p>
          <a:p>
            <a:pPr rtl="0"/>
            <a:r>
              <a:rPr lang="en-US" noProof="0" dirty="0"/>
              <a:t>Orders</a:t>
            </a:r>
          </a:p>
          <a:p>
            <a:pPr rtl="0"/>
            <a:r>
              <a:rPr lang="en-US" noProof="0" dirty="0"/>
              <a:t> If the customer likes bakery products, he/she may add it to his/her cart.</a:t>
            </a:r>
          </a:p>
          <a:p>
            <a:pPr rtl="0"/>
            <a:r>
              <a:rPr lang="en-US" noProof="0" dirty="0"/>
              <a:t>He/she also can view, edit and delete the bakery products in cart</a:t>
            </a:r>
          </a:p>
          <a:p>
            <a:pPr rtl="0"/>
            <a:r>
              <a:rPr lang="en-US" noProof="0" dirty="0"/>
              <a:t> Customer can check his/her order to confirm or cancel orders, payment</a:t>
            </a:r>
          </a:p>
          <a:p>
            <a:pPr rtl="0"/>
            <a:r>
              <a:rPr lang="en-US" noProof="0" dirty="0"/>
              <a:t>and view order status</a:t>
            </a:r>
          </a:p>
          <a:p>
            <a:pPr rtl="0"/>
            <a:r>
              <a:rPr lang="en-US" noProof="0" dirty="0"/>
              <a:t> Staff view the list of orders to approve or cancel it</a:t>
            </a:r>
          </a:p>
          <a:p>
            <a:pPr rtl="0"/>
            <a:endParaRPr lang="en-US" noProof="0" dirty="0"/>
          </a:p>
          <a:p>
            <a:pPr rtl="0"/>
            <a:r>
              <a:rPr lang="en-US" noProof="0" dirty="0"/>
              <a:t>Statistics</a:t>
            </a:r>
          </a:p>
          <a:p>
            <a:pPr rtl="0"/>
            <a:r>
              <a:rPr lang="en-US" noProof="0" dirty="0"/>
              <a:t> Manager can view statistic of sales, profits, orders, customers and a</a:t>
            </a:r>
          </a:p>
          <a:p>
            <a:pPr rtl="0"/>
            <a:r>
              <a:rPr lang="en-US" noProof="0" dirty="0"/>
              <a:t>member in the system</a:t>
            </a:r>
          </a:p>
          <a:p>
            <a:pPr rtl="0"/>
            <a:endParaRPr lang="en-US" noProof="0" dirty="0"/>
          </a:p>
          <a:p>
            <a:pPr rtl="0"/>
            <a:r>
              <a:rPr lang="en-US" noProof="0" dirty="0"/>
              <a:t>Members in the system</a:t>
            </a:r>
          </a:p>
          <a:p>
            <a:pPr rtl="0"/>
            <a:r>
              <a:rPr lang="en-US" noProof="0" dirty="0"/>
              <a:t> Manager can view the list of members in the system, and add, update</a:t>
            </a:r>
          </a:p>
          <a:p>
            <a:pPr rtl="0"/>
            <a:r>
              <a:rPr lang="en-US" noProof="0" dirty="0"/>
              <a:t>and delete member in the system</a:t>
            </a:r>
            <a:endParaRPr lang="vi-VN" noProof="0" dirty="0"/>
          </a:p>
        </p:txBody>
      </p:sp>
      <p:sp>
        <p:nvSpPr>
          <p:cNvPr id="4" name="Chỗ dành sẵn cho Số hiệu Bản chiếu 3"/>
          <p:cNvSpPr>
            <a:spLocks noGrp="1"/>
          </p:cNvSpPr>
          <p:nvPr>
            <p:ph type="sldNum" sz="quarter" idx="10"/>
          </p:nvPr>
        </p:nvSpPr>
        <p:spPr/>
        <p:txBody>
          <a:bodyPr rtlCol="0"/>
          <a:lstStyle/>
          <a:p>
            <a:pPr rtl="0"/>
            <a:fld id="{C22109BC-39F4-43B1-850C-D5EB0E6480C8}" type="slidenum">
              <a:rPr lang="vi-VN" smtClean="0"/>
              <a:t>17</a:t>
            </a:fld>
            <a:endParaRPr lang="vi-VN" dirty="0"/>
          </a:p>
        </p:txBody>
      </p:sp>
    </p:spTree>
    <p:extLst>
      <p:ext uri="{BB962C8B-B14F-4D97-AF65-F5344CB8AC3E}">
        <p14:creationId xmlns:p14="http://schemas.microsoft.com/office/powerpoint/2010/main" val="2763105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C22109BC-39F4-43B1-850C-D5EB0E6480C8}" type="slidenum">
              <a:rPr lang="vi-VN" smtClean="0"/>
              <a:pPr/>
              <a:t>32</a:t>
            </a:fld>
            <a:endParaRPr lang="vi-VN" dirty="0"/>
          </a:p>
        </p:txBody>
      </p:sp>
    </p:spTree>
    <p:extLst>
      <p:ext uri="{BB962C8B-B14F-4D97-AF65-F5344CB8AC3E}">
        <p14:creationId xmlns:p14="http://schemas.microsoft.com/office/powerpoint/2010/main" val="330425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C22109BC-39F4-43B1-850C-D5EB0E6480C8}" type="slidenum">
              <a:rPr lang="vi-VN" smtClean="0"/>
              <a:pPr/>
              <a:t>33</a:t>
            </a:fld>
            <a:endParaRPr lang="vi-VN" dirty="0"/>
          </a:p>
        </p:txBody>
      </p:sp>
    </p:spTree>
    <p:extLst>
      <p:ext uri="{BB962C8B-B14F-4D97-AF65-F5344CB8AC3E}">
        <p14:creationId xmlns:p14="http://schemas.microsoft.com/office/powerpoint/2010/main" val="471804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C22109BC-39F4-43B1-850C-D5EB0E6480C8}" type="slidenum">
              <a:rPr lang="vi-VN" smtClean="0"/>
              <a:pPr/>
              <a:t>39</a:t>
            </a:fld>
            <a:endParaRPr lang="vi-VN" dirty="0"/>
          </a:p>
        </p:txBody>
      </p:sp>
    </p:spTree>
    <p:extLst>
      <p:ext uri="{BB962C8B-B14F-4D97-AF65-F5344CB8AC3E}">
        <p14:creationId xmlns:p14="http://schemas.microsoft.com/office/powerpoint/2010/main" val="3029434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C22109BC-39F4-43B1-850C-D5EB0E6480C8}" type="slidenum">
              <a:rPr lang="vi-VN" smtClean="0"/>
              <a:pPr/>
              <a:t>44</a:t>
            </a:fld>
            <a:endParaRPr lang="vi-VN" dirty="0"/>
          </a:p>
        </p:txBody>
      </p:sp>
    </p:spTree>
    <p:extLst>
      <p:ext uri="{BB962C8B-B14F-4D97-AF65-F5344CB8AC3E}">
        <p14:creationId xmlns:p14="http://schemas.microsoft.com/office/powerpoint/2010/main" val="1254449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C22109BC-39F4-43B1-850C-D5EB0E6480C8}" type="slidenum">
              <a:rPr lang="vi-VN" smtClean="0"/>
              <a:pPr/>
              <a:t>48</a:t>
            </a:fld>
            <a:endParaRPr lang="vi-VN" dirty="0"/>
          </a:p>
        </p:txBody>
      </p:sp>
    </p:spTree>
    <p:extLst>
      <p:ext uri="{BB962C8B-B14F-4D97-AF65-F5344CB8AC3E}">
        <p14:creationId xmlns:p14="http://schemas.microsoft.com/office/powerpoint/2010/main" val="3859632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C22109BC-39F4-43B1-850C-D5EB0E6480C8}" type="slidenum">
              <a:rPr lang="vi-VN" smtClean="0"/>
              <a:pPr/>
              <a:t>2</a:t>
            </a:fld>
            <a:endParaRPr lang="vi-VN" dirty="0"/>
          </a:p>
        </p:txBody>
      </p:sp>
    </p:spTree>
    <p:extLst>
      <p:ext uri="{BB962C8B-B14F-4D97-AF65-F5344CB8AC3E}">
        <p14:creationId xmlns:p14="http://schemas.microsoft.com/office/powerpoint/2010/main" val="656130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noProof="0" dirty="0"/>
          </a:p>
        </p:txBody>
      </p:sp>
      <p:sp>
        <p:nvSpPr>
          <p:cNvPr id="4" name="Chỗ dành sẵn cho Số hiệu Bản chiếu 3"/>
          <p:cNvSpPr>
            <a:spLocks noGrp="1"/>
          </p:cNvSpPr>
          <p:nvPr>
            <p:ph type="sldNum" sz="quarter" idx="10"/>
          </p:nvPr>
        </p:nvSpPr>
        <p:spPr/>
        <p:txBody>
          <a:bodyPr rtlCol="0"/>
          <a:lstStyle/>
          <a:p>
            <a:pPr rtl="0"/>
            <a:fld id="{C22109BC-39F4-43B1-850C-D5EB0E6480C8}" type="slidenum">
              <a:rPr lang="vi-VN" smtClean="0"/>
              <a:t>3</a:t>
            </a:fld>
            <a:endParaRPr lang="vi-VN" dirty="0"/>
          </a:p>
        </p:txBody>
      </p:sp>
    </p:spTree>
    <p:extLst>
      <p:ext uri="{BB962C8B-B14F-4D97-AF65-F5344CB8AC3E}">
        <p14:creationId xmlns:p14="http://schemas.microsoft.com/office/powerpoint/2010/main" val="3337398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URD: </a:t>
            </a:r>
            <a:r>
              <a:rPr lang="en-US" sz="1200" b="0" i="0" kern="1200" baseline="0" dirty="0">
                <a:solidFill>
                  <a:schemeClr val="tx1"/>
                </a:solidFill>
                <a:effectLst/>
                <a:latin typeface="Calibri (Body)"/>
                <a:ea typeface="+mn-ea"/>
                <a:cs typeface="+mn-cs"/>
              </a:rPr>
              <a:t>User Requirements Document </a:t>
            </a:r>
            <a:endParaRPr lang="en-US" dirty="0"/>
          </a:p>
          <a:p>
            <a:r>
              <a:rPr lang="en-US" dirty="0"/>
              <a:t>SRS: </a:t>
            </a:r>
            <a:r>
              <a:rPr lang="en-US" sz="1200" b="0" i="0" kern="1200" baseline="0" dirty="0">
                <a:solidFill>
                  <a:schemeClr val="tx1"/>
                </a:solidFill>
                <a:effectLst/>
                <a:latin typeface="Calibri (Body)"/>
                <a:ea typeface="+mn-ea"/>
                <a:cs typeface="+mn-cs"/>
              </a:rPr>
              <a:t> software requirements specification</a:t>
            </a:r>
          </a:p>
          <a:p>
            <a:r>
              <a:rPr lang="en-US" sz="1200" b="0" i="0" kern="1200" baseline="0" dirty="0" err="1">
                <a:solidFill>
                  <a:schemeClr val="tx1"/>
                </a:solidFill>
                <a:effectLst/>
                <a:latin typeface="Calibri (Body)"/>
                <a:ea typeface="+mn-ea"/>
                <a:cs typeface="+mn-cs"/>
              </a:rPr>
              <a:t>ConOps</a:t>
            </a:r>
            <a:r>
              <a:rPr lang="en-US" sz="1200" b="0" i="0" kern="1200" baseline="0" dirty="0">
                <a:solidFill>
                  <a:schemeClr val="tx1"/>
                </a:solidFill>
                <a:effectLst/>
                <a:latin typeface="Calibri (Body)"/>
                <a:ea typeface="+mn-ea"/>
                <a:cs typeface="+mn-cs"/>
              </a:rPr>
              <a:t>: Concept of operations</a:t>
            </a:r>
            <a:endParaRPr lang="en-US" b="0" dirty="0"/>
          </a:p>
          <a:p>
            <a:endParaRPr lang="en-US" dirty="0"/>
          </a:p>
        </p:txBody>
      </p:sp>
      <p:sp>
        <p:nvSpPr>
          <p:cNvPr id="4" name="Chỗ dành sẵn cho Số hiệu Bản chiếu 3"/>
          <p:cNvSpPr>
            <a:spLocks noGrp="1"/>
          </p:cNvSpPr>
          <p:nvPr>
            <p:ph type="sldNum" sz="quarter" idx="5"/>
          </p:nvPr>
        </p:nvSpPr>
        <p:spPr/>
        <p:txBody>
          <a:bodyPr/>
          <a:lstStyle/>
          <a:p>
            <a:fld id="{C22109BC-39F4-43B1-850C-D5EB0E6480C8}" type="slidenum">
              <a:rPr lang="vi-VN" smtClean="0"/>
              <a:pPr/>
              <a:t>4</a:t>
            </a:fld>
            <a:endParaRPr lang="vi-VN" dirty="0"/>
          </a:p>
        </p:txBody>
      </p:sp>
    </p:spTree>
    <p:extLst>
      <p:ext uri="{BB962C8B-B14F-4D97-AF65-F5344CB8AC3E}">
        <p14:creationId xmlns:p14="http://schemas.microsoft.com/office/powerpoint/2010/main" val="1110251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URD: </a:t>
            </a:r>
            <a:r>
              <a:rPr lang="en-US" sz="1200" b="0" i="0" kern="1200" baseline="0" dirty="0">
                <a:solidFill>
                  <a:schemeClr val="tx1"/>
                </a:solidFill>
                <a:effectLst/>
                <a:latin typeface="Calibri (Body)"/>
                <a:ea typeface="+mn-ea"/>
                <a:cs typeface="+mn-cs"/>
              </a:rPr>
              <a:t>User Requirements Document </a:t>
            </a:r>
            <a:endParaRPr lang="en-US" dirty="0"/>
          </a:p>
          <a:p>
            <a:r>
              <a:rPr lang="en-US" dirty="0"/>
              <a:t>SRS: </a:t>
            </a:r>
            <a:r>
              <a:rPr lang="en-US" sz="1200" b="0" i="0" kern="1200" baseline="0" dirty="0">
                <a:solidFill>
                  <a:schemeClr val="tx1"/>
                </a:solidFill>
                <a:effectLst/>
                <a:latin typeface="Calibri (Body)"/>
                <a:ea typeface="+mn-ea"/>
                <a:cs typeface="+mn-cs"/>
              </a:rPr>
              <a:t> software requirements specification</a:t>
            </a:r>
            <a:endParaRPr lang="en-US" b="0" dirty="0"/>
          </a:p>
          <a:p>
            <a:endParaRPr lang="en-US" dirty="0"/>
          </a:p>
          <a:p>
            <a:endParaRPr lang="en-US" dirty="0"/>
          </a:p>
        </p:txBody>
      </p:sp>
      <p:sp>
        <p:nvSpPr>
          <p:cNvPr id="4" name="Chỗ dành sẵn cho Số hiệu Bản chiếu 3"/>
          <p:cNvSpPr>
            <a:spLocks noGrp="1"/>
          </p:cNvSpPr>
          <p:nvPr>
            <p:ph type="sldNum" sz="quarter" idx="5"/>
          </p:nvPr>
        </p:nvSpPr>
        <p:spPr/>
        <p:txBody>
          <a:bodyPr/>
          <a:lstStyle/>
          <a:p>
            <a:fld id="{C22109BC-39F4-43B1-850C-D5EB0E6480C8}" type="slidenum">
              <a:rPr lang="vi-VN" smtClean="0"/>
              <a:pPr/>
              <a:t>5</a:t>
            </a:fld>
            <a:endParaRPr lang="vi-VN" dirty="0"/>
          </a:p>
        </p:txBody>
      </p:sp>
    </p:spTree>
    <p:extLst>
      <p:ext uri="{BB962C8B-B14F-4D97-AF65-F5344CB8AC3E}">
        <p14:creationId xmlns:p14="http://schemas.microsoft.com/office/powerpoint/2010/main" val="3103383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Calibri (Body)"/>
                <a:ea typeface="+mn-ea"/>
                <a:cs typeface="+mn-cs"/>
              </a:rPr>
              <a:t>In the current time, the bakery shop is located in 254 Nguyen Van Linh </a:t>
            </a:r>
            <a:r>
              <a:rPr lang="en-US" sz="1200" kern="1200" baseline="0" dirty="0" err="1">
                <a:solidFill>
                  <a:schemeClr val="tx1"/>
                </a:solidFill>
                <a:effectLst/>
                <a:latin typeface="Calibri (Body)"/>
                <a:ea typeface="+mn-ea"/>
                <a:cs typeface="+mn-cs"/>
              </a:rPr>
              <a:t>st</a:t>
            </a:r>
            <a:r>
              <a:rPr lang="en-US" sz="1200" kern="1200" baseline="0" dirty="0">
                <a:solidFill>
                  <a:schemeClr val="tx1"/>
                </a:solidFill>
                <a:effectLst/>
                <a:latin typeface="Calibri (Body)"/>
                <a:ea typeface="+mn-ea"/>
                <a:cs typeface="+mn-cs"/>
              </a:rPr>
              <a:t>, Danang. It</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Calibri (Body)"/>
                <a:ea typeface="+mn-ea"/>
                <a:cs typeface="+mn-cs"/>
              </a:rPr>
              <a:t>has a medium size. The number of employees is 20 people in total it includes 10</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Calibri (Body)"/>
                <a:ea typeface="+mn-ea"/>
                <a:cs typeface="+mn-cs"/>
              </a:rPr>
              <a:t>baking staff, 4 cake salesmen, 1 manager,  5 shippers. The total of the bakery product</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Calibri (Body)"/>
                <a:ea typeface="+mn-ea"/>
                <a:cs typeface="+mn-cs"/>
              </a:rPr>
              <a:t>is sold at 300 per day. The number of sales is about 84,000,000 per monthly. The</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Calibri (Body)"/>
                <a:ea typeface="+mn-ea"/>
                <a:cs typeface="+mn-cs"/>
              </a:rPr>
              <a:t>average is from 150-200 orders per day. The current methods of sales bakery products</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Calibri (Body)"/>
                <a:ea typeface="+mn-ea"/>
                <a:cs typeface="+mn-cs"/>
              </a:rPr>
              <a:t>is an offline store, it means the customer must go to directly store to buy bakery</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Calibri (Body)"/>
                <a:ea typeface="+mn-ea"/>
                <a:cs typeface="+mn-cs"/>
              </a:rPr>
              <a:t>products, or call directly to the store to order bakery products. The time schedule</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Calibri (Body)"/>
                <a:ea typeface="+mn-ea"/>
                <a:cs typeface="+mn-cs"/>
              </a:rPr>
              <a:t>works of the employees from 6: 30 am to 9:00 pm.</a:t>
            </a:r>
            <a:endParaRPr lang="en-US" dirty="0"/>
          </a:p>
        </p:txBody>
      </p:sp>
      <p:sp>
        <p:nvSpPr>
          <p:cNvPr id="4" name="Chỗ dành sẵn cho Số hiệu Bản chiếu 3"/>
          <p:cNvSpPr>
            <a:spLocks noGrp="1"/>
          </p:cNvSpPr>
          <p:nvPr>
            <p:ph type="sldNum" sz="quarter" idx="5"/>
          </p:nvPr>
        </p:nvSpPr>
        <p:spPr/>
        <p:txBody>
          <a:bodyPr/>
          <a:lstStyle/>
          <a:p>
            <a:fld id="{C22109BC-39F4-43B1-850C-D5EB0E6480C8}" type="slidenum">
              <a:rPr lang="vi-VN" smtClean="0"/>
              <a:pPr/>
              <a:t>8</a:t>
            </a:fld>
            <a:endParaRPr lang="vi-VN" dirty="0"/>
          </a:p>
        </p:txBody>
      </p:sp>
    </p:spTree>
    <p:extLst>
      <p:ext uri="{BB962C8B-B14F-4D97-AF65-F5344CB8AC3E}">
        <p14:creationId xmlns:p14="http://schemas.microsoft.com/office/powerpoint/2010/main" val="235902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noProof="0" dirty="0"/>
          </a:p>
        </p:txBody>
      </p:sp>
      <p:sp>
        <p:nvSpPr>
          <p:cNvPr id="4" name="Chỗ dành sẵn cho Số hiệu Bản chiếu 3"/>
          <p:cNvSpPr>
            <a:spLocks noGrp="1"/>
          </p:cNvSpPr>
          <p:nvPr>
            <p:ph type="sldNum" sz="quarter" idx="10"/>
          </p:nvPr>
        </p:nvSpPr>
        <p:spPr/>
        <p:txBody>
          <a:bodyPr rtlCol="0"/>
          <a:lstStyle/>
          <a:p>
            <a:pPr rtl="0"/>
            <a:fld id="{C22109BC-39F4-43B1-850C-D5EB0E6480C8}" type="slidenum">
              <a:rPr lang="vi-VN" smtClean="0"/>
              <a:t>11</a:t>
            </a:fld>
            <a:endParaRPr lang="vi-VN" dirty="0"/>
          </a:p>
        </p:txBody>
      </p:sp>
    </p:spTree>
    <p:extLst>
      <p:ext uri="{BB962C8B-B14F-4D97-AF65-F5344CB8AC3E}">
        <p14:creationId xmlns:p14="http://schemas.microsoft.com/office/powerpoint/2010/main" val="1448059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C22109BC-39F4-43B1-850C-D5EB0E6480C8}" type="slidenum">
              <a:rPr lang="vi-VN" smtClean="0"/>
              <a:pPr/>
              <a:t>12</a:t>
            </a:fld>
            <a:endParaRPr lang="vi-VN" dirty="0"/>
          </a:p>
        </p:txBody>
      </p:sp>
    </p:spTree>
    <p:extLst>
      <p:ext uri="{BB962C8B-B14F-4D97-AF65-F5344CB8AC3E}">
        <p14:creationId xmlns:p14="http://schemas.microsoft.com/office/powerpoint/2010/main" val="2630410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The project aims at providing an efficient interface for the online management</a:t>
            </a:r>
          </a:p>
          <a:p>
            <a:r>
              <a:rPr lang="en-US" dirty="0"/>
              <a:t>bakery system. The basic idea involved here is that give customer opportunity</a:t>
            </a:r>
          </a:p>
          <a:p>
            <a:r>
              <a:rPr lang="en-US" dirty="0"/>
              <a:t>finding, viewing, and buying all bakery products without thinking distance or time</a:t>
            </a:r>
          </a:p>
          <a:p>
            <a:r>
              <a:rPr lang="en-US" dirty="0"/>
              <a:t>so it makes the customer feel convenient as well as comfortable when using our</a:t>
            </a:r>
          </a:p>
          <a:p>
            <a:r>
              <a:rPr lang="en-US" dirty="0"/>
              <a:t>website. It also shows a new recipe, e-menu, total payment, and produces</a:t>
            </a:r>
          </a:p>
          <a:p>
            <a:r>
              <a:rPr lang="en-US" dirty="0"/>
              <a:t>transactions easily. Reversing bakery products, recommend bakery products,</a:t>
            </a:r>
          </a:p>
          <a:p>
            <a:r>
              <a:rPr lang="en-US" dirty="0"/>
              <a:t>insensitive report are common functions which also able on our website. Besides,</a:t>
            </a:r>
          </a:p>
          <a:p>
            <a:r>
              <a:rPr lang="en-US" dirty="0"/>
              <a:t>the online bakery system help reduce the quantity of work of staff in the offline</a:t>
            </a:r>
          </a:p>
          <a:p>
            <a:r>
              <a:rPr lang="en-US" dirty="0"/>
              <a:t>store, handle large orders at once, help manage store by viewing statistic of sales,</a:t>
            </a:r>
          </a:p>
          <a:p>
            <a:r>
              <a:rPr lang="en-US" dirty="0"/>
              <a:t>customers and amount of the orders, and manage the schedule of staff and their</a:t>
            </a:r>
          </a:p>
          <a:p>
            <a:r>
              <a:rPr lang="en-US" dirty="0"/>
              <a:t>personal information.</a:t>
            </a:r>
          </a:p>
        </p:txBody>
      </p:sp>
      <p:sp>
        <p:nvSpPr>
          <p:cNvPr id="4" name="Chỗ dành sẵn cho Số hiệu Bản chiếu 3"/>
          <p:cNvSpPr>
            <a:spLocks noGrp="1"/>
          </p:cNvSpPr>
          <p:nvPr>
            <p:ph type="sldNum" sz="quarter" idx="5"/>
          </p:nvPr>
        </p:nvSpPr>
        <p:spPr/>
        <p:txBody>
          <a:bodyPr/>
          <a:lstStyle/>
          <a:p>
            <a:fld id="{C22109BC-39F4-43B1-850C-D5EB0E6480C8}" type="slidenum">
              <a:rPr lang="vi-VN" smtClean="0"/>
              <a:pPr/>
              <a:t>15</a:t>
            </a:fld>
            <a:endParaRPr lang="vi-VN" dirty="0"/>
          </a:p>
        </p:txBody>
      </p:sp>
    </p:spTree>
    <p:extLst>
      <p:ext uri="{BB962C8B-B14F-4D97-AF65-F5344CB8AC3E}">
        <p14:creationId xmlns:p14="http://schemas.microsoft.com/office/powerpoint/2010/main" val="264180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rang chiếu Tiêu đề">
    <p:spTree>
      <p:nvGrpSpPr>
        <p:cNvPr id="1" name=""/>
        <p:cNvGrpSpPr/>
        <p:nvPr/>
      </p:nvGrpSpPr>
      <p:grpSpPr>
        <a:xfrm>
          <a:off x="0" y="0"/>
          <a:ext cx="0" cy="0"/>
          <a:chOff x="0" y="0"/>
          <a:chExt cx="0" cy="0"/>
        </a:xfrm>
      </p:grpSpPr>
      <p:sp>
        <p:nvSpPr>
          <p:cNvPr id="2" name="Hình bầu dục 1"/>
          <p:cNvSpPr/>
          <p:nvPr/>
        </p:nvSpPr>
        <p:spPr>
          <a:xfrm>
            <a:off x="3139127" y="2540523"/>
            <a:ext cx="1998483" cy="1987966"/>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8" name="Hình bầu dục 7"/>
          <p:cNvSpPr/>
          <p:nvPr/>
        </p:nvSpPr>
        <p:spPr>
          <a:xfrm>
            <a:off x="9339902" y="3267948"/>
            <a:ext cx="535937" cy="533117"/>
          </a:xfrm>
          <a:prstGeom prst="ellipse">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9" name="Hình bầu dục 8"/>
          <p:cNvSpPr/>
          <p:nvPr/>
        </p:nvSpPr>
        <p:spPr>
          <a:xfrm>
            <a:off x="1526768" y="3429000"/>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vi-VN" sz="2700" noProof="0" dirty="0">
              <a:latin typeface="Calibri (Body)"/>
            </a:endParaRPr>
          </a:p>
        </p:txBody>
      </p:sp>
      <p:sp>
        <p:nvSpPr>
          <p:cNvPr id="7" name="Tiêu đề 2"/>
          <p:cNvSpPr>
            <a:spLocks noGrp="1"/>
          </p:cNvSpPr>
          <p:nvPr>
            <p:ph type="title" hasCustomPrompt="1"/>
          </p:nvPr>
        </p:nvSpPr>
        <p:spPr>
          <a:xfrm>
            <a:off x="1104900" y="1979630"/>
            <a:ext cx="10668000" cy="2969443"/>
          </a:xfrm>
          <a:prstGeom prst="rect">
            <a:avLst/>
          </a:prstGeom>
          <a:effectLst/>
        </p:spPr>
        <p:txBody>
          <a:bodyPr tIns="0" bIns="91440" rtlCol="0" anchor="ctr" anchorCtr="0"/>
          <a:lstStyle>
            <a:lvl1pPr algn="ctr">
              <a:lnSpc>
                <a:spcPct val="150000"/>
              </a:lnSpc>
              <a:defRPr sz="11499" kern="3000" spc="2000" baseline="0"/>
            </a:lvl1pPr>
          </a:lstStyle>
          <a:p>
            <a:pPr rtl="0"/>
            <a:r>
              <a:rPr lang="vi-VN" noProof="0" dirty="0"/>
              <a:t>TIÊU ĐỀ Ở ĐÂY</a:t>
            </a:r>
          </a:p>
        </p:txBody>
      </p:sp>
      <p:sp>
        <p:nvSpPr>
          <p:cNvPr id="10" name="Hình bầu dục 9"/>
          <p:cNvSpPr/>
          <p:nvPr/>
        </p:nvSpPr>
        <p:spPr>
          <a:xfrm>
            <a:off x="3120076" y="1119481"/>
            <a:ext cx="4749538" cy="4724544"/>
          </a:xfrm>
          <a:prstGeom prst="ellipse">
            <a:avLst/>
          </a:prstGeom>
          <a:noFill/>
          <a:ln w="3175">
            <a:solidFill>
              <a:schemeClr val="tx1">
                <a:alpha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12" name="Hình bầu dục 11"/>
          <p:cNvSpPr/>
          <p:nvPr/>
        </p:nvSpPr>
        <p:spPr>
          <a:xfrm>
            <a:off x="1526769" y="1668430"/>
            <a:ext cx="3610841" cy="3591839"/>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17" name="Hình bầu dục 16"/>
          <p:cNvSpPr/>
          <p:nvPr userDrawn="1"/>
        </p:nvSpPr>
        <p:spPr>
          <a:xfrm>
            <a:off x="1526768" y="3429000"/>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vi-VN" sz="2700" noProof="0" dirty="0">
              <a:latin typeface="Calibri (Body)"/>
            </a:endParaRPr>
          </a:p>
        </p:txBody>
      </p:sp>
      <p:sp>
        <p:nvSpPr>
          <p:cNvPr id="18" name="Hình tự do: Hình 17">
            <a:extLst>
              <a:ext uri="{FF2B5EF4-FFF2-40B4-BE49-F238E27FC236}">
                <a16:creationId xmlns:a16="http://schemas.microsoft.com/office/drawing/2014/main" id="{4703ED78-9792-4917-9463-BAE14924155A}"/>
              </a:ext>
            </a:extLst>
          </p:cNvPr>
          <p:cNvSpPr/>
          <p:nvPr userDrawn="1"/>
        </p:nvSpPr>
        <p:spPr>
          <a:xfrm rot="10800000">
            <a:off x="8439878" y="5850862"/>
            <a:ext cx="3682959" cy="100713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
        <p:nvSpPr>
          <p:cNvPr id="19" name="Hình tự do: Hình 18">
            <a:extLst>
              <a:ext uri="{FF2B5EF4-FFF2-40B4-BE49-F238E27FC236}">
                <a16:creationId xmlns:a16="http://schemas.microsoft.com/office/drawing/2014/main" id="{6CB0B64F-356D-4C37-BDB5-3CB1B066C4C9}"/>
              </a:ext>
            </a:extLst>
          </p:cNvPr>
          <p:cNvSpPr/>
          <p:nvPr userDrawn="1"/>
        </p:nvSpPr>
        <p:spPr>
          <a:xfrm>
            <a:off x="1104900" y="-9056"/>
            <a:ext cx="3682959" cy="100713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
        <p:nvSpPr>
          <p:cNvPr id="13" name="Tiêu đề phụ 2">
            <a:extLst>
              <a:ext uri="{FF2B5EF4-FFF2-40B4-BE49-F238E27FC236}">
                <a16:creationId xmlns:a16="http://schemas.microsoft.com/office/drawing/2014/main" id="{742D2790-EA30-4E0B-B8F3-16FBA340C5A6}"/>
              </a:ext>
            </a:extLst>
          </p:cNvPr>
          <p:cNvSpPr>
            <a:spLocks noGrp="1"/>
          </p:cNvSpPr>
          <p:nvPr>
            <p:ph type="subTitle" idx="1" hasCustomPrompt="1"/>
          </p:nvPr>
        </p:nvSpPr>
        <p:spPr>
          <a:xfrm>
            <a:off x="1104900" y="4528489"/>
            <a:ext cx="10668000" cy="853179"/>
          </a:xfrm>
        </p:spPr>
        <p:txBody>
          <a:bodyPr vert="horz" lIns="0" tIns="45720" rIns="0" bIns="45720" rtlCol="0">
            <a:noAutofit/>
          </a:bodyPr>
          <a:lstStyle>
            <a:lvl1pPr marL="0" indent="0" algn="ctr">
              <a:buNone/>
              <a:defRPr lang="en-US" sz="3600" spc="600">
                <a:solidFill>
                  <a:srgbClr val="2F3342"/>
                </a:solidFill>
              </a:defRPr>
            </a:lvl1pPr>
          </a:lstStyle>
          <a:p>
            <a:pPr marL="228600" lvl="0" indent="-228600" algn="ctr" rtl="0"/>
            <a:r>
              <a:rPr lang="vi-VN" noProof="0" dirty="0"/>
              <a:t>BẤM ĐỂ CHỈNH SỬA KIỂU TIÊU ĐỀ PHỤ BẢN CÁI</a:t>
            </a:r>
          </a:p>
        </p:txBody>
      </p:sp>
    </p:spTree>
    <p:extLst>
      <p:ext uri="{BB962C8B-B14F-4D97-AF65-F5344CB8AC3E}">
        <p14:creationId xmlns:p14="http://schemas.microsoft.com/office/powerpoint/2010/main" val="2296669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ội dung có Chú thích">
    <p:spTree>
      <p:nvGrpSpPr>
        <p:cNvPr id="1" name=""/>
        <p:cNvGrpSpPr/>
        <p:nvPr/>
      </p:nvGrpSpPr>
      <p:grpSpPr>
        <a:xfrm>
          <a:off x="0" y="0"/>
          <a:ext cx="0" cy="0"/>
          <a:chOff x="0" y="0"/>
          <a:chExt cx="0" cy="0"/>
        </a:xfrm>
      </p:grpSpPr>
      <p:sp>
        <p:nvSpPr>
          <p:cNvPr id="7" name="Hình bầu dục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8" name="Hình bầu dục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9" name="Hình bầu dục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vi-VN" sz="2700" noProof="0" dirty="0">
              <a:latin typeface="Calibri (Body)"/>
            </a:endParaRPr>
          </a:p>
        </p:txBody>
      </p:sp>
      <p:sp>
        <p:nvSpPr>
          <p:cNvPr id="10" name="Hình bầu dục 9">
            <a:extLst>
              <a:ext uri="{FF2B5EF4-FFF2-40B4-BE49-F238E27FC236}">
                <a16:creationId xmlns:a16="http://schemas.microsoft.com/office/drawing/2014/main" id="{12BAE379-8BA3-4C38-80B9-F6ECE8575046}"/>
              </a:ext>
            </a:extLst>
          </p:cNvPr>
          <p:cNvSpPr/>
          <p:nvPr userDrawn="1"/>
        </p:nvSpPr>
        <p:spPr>
          <a:xfrm>
            <a:off x="5243414" y="6098258"/>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11" name="Hình tự do: Hình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
        <p:nvSpPr>
          <p:cNvPr id="12" name="Hình tự do: Hình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
        <p:nvSpPr>
          <p:cNvPr id="13" name="Tiêu đề 1">
            <a:extLst>
              <a:ext uri="{FF2B5EF4-FFF2-40B4-BE49-F238E27FC236}">
                <a16:creationId xmlns:a16="http://schemas.microsoft.com/office/drawing/2014/main" id="{34A57A7D-E285-478E-A8B6-10716A7A7E88}"/>
              </a:ext>
            </a:extLst>
          </p:cNvPr>
          <p:cNvSpPr>
            <a:spLocks noGrp="1"/>
          </p:cNvSpPr>
          <p:nvPr>
            <p:ph type="title"/>
          </p:nvPr>
        </p:nvSpPr>
        <p:spPr>
          <a:xfrm>
            <a:off x="1104900" y="457200"/>
            <a:ext cx="3667125" cy="1600200"/>
          </a:xfrm>
        </p:spPr>
        <p:txBody>
          <a:bodyPr rtlCol="0" anchor="b"/>
          <a:lstStyle>
            <a:lvl1pPr>
              <a:defRPr sz="3200"/>
            </a:lvl1pPr>
          </a:lstStyle>
          <a:p>
            <a:pPr rtl="0"/>
            <a:r>
              <a:rPr lang="vi-VN" noProof="0"/>
              <a:t>Bấm để sửa kiểu tiêu đề Bản cái</a:t>
            </a:r>
            <a:endParaRPr lang="vi-VN" noProof="0" dirty="0"/>
          </a:p>
        </p:txBody>
      </p:sp>
      <p:sp>
        <p:nvSpPr>
          <p:cNvPr id="15" name="Chỗ dành sẵn cho Văn bản 3">
            <a:extLst>
              <a:ext uri="{FF2B5EF4-FFF2-40B4-BE49-F238E27FC236}">
                <a16:creationId xmlns:a16="http://schemas.microsoft.com/office/drawing/2014/main" id="{02638390-43F5-47D5-BE57-D060C6E9EBD1}"/>
              </a:ext>
            </a:extLst>
          </p:cNvPr>
          <p:cNvSpPr>
            <a:spLocks noGrp="1"/>
          </p:cNvSpPr>
          <p:nvPr>
            <p:ph type="body" sz="half" idx="2"/>
          </p:nvPr>
        </p:nvSpPr>
        <p:spPr>
          <a:xfrm>
            <a:off x="1104900" y="2057400"/>
            <a:ext cx="3667125"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VN" noProof="0"/>
              <a:t>Bấm để chỉnh sửa kiểu văn bản của Bản cái</a:t>
            </a:r>
          </a:p>
        </p:txBody>
      </p:sp>
      <p:sp>
        <p:nvSpPr>
          <p:cNvPr id="16" name="Chỗ dành sẵn cho nội dung 2">
            <a:extLst>
              <a:ext uri="{FF2B5EF4-FFF2-40B4-BE49-F238E27FC236}">
                <a16:creationId xmlns:a16="http://schemas.microsoft.com/office/drawing/2014/main" id="{366B2167-56BA-4D43-889D-FD798AA1F6DE}"/>
              </a:ext>
            </a:extLst>
          </p:cNvPr>
          <p:cNvSpPr>
            <a:spLocks noGrp="1"/>
          </p:cNvSpPr>
          <p:nvPr>
            <p:ph idx="1"/>
          </p:nvPr>
        </p:nvSpPr>
        <p:spPr>
          <a:xfrm>
            <a:off x="4990896" y="457201"/>
            <a:ext cx="6364492" cy="5403850"/>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Tree>
    <p:extLst>
      <p:ext uri="{BB962C8B-B14F-4D97-AF65-F5344CB8AC3E}">
        <p14:creationId xmlns:p14="http://schemas.microsoft.com/office/powerpoint/2010/main" val="2803594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ỉ Tiêu đề">
    <p:spTree>
      <p:nvGrpSpPr>
        <p:cNvPr id="1" name=""/>
        <p:cNvGrpSpPr/>
        <p:nvPr/>
      </p:nvGrpSpPr>
      <p:grpSpPr>
        <a:xfrm>
          <a:off x="0" y="0"/>
          <a:ext cx="0" cy="0"/>
          <a:chOff x="0" y="0"/>
          <a:chExt cx="0" cy="0"/>
        </a:xfrm>
      </p:grpSpPr>
      <p:sp>
        <p:nvSpPr>
          <p:cNvPr id="7" name="Hình bầu dục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8" name="Hình bầu dục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9" name="Hình bầu dục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vi-VN" sz="2700" noProof="0" dirty="0">
              <a:latin typeface="Calibri (Body)"/>
            </a:endParaRPr>
          </a:p>
        </p:txBody>
      </p:sp>
      <p:sp>
        <p:nvSpPr>
          <p:cNvPr id="10" name="Hình bầu dục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11" name="Hình tự do: Hình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
        <p:nvSpPr>
          <p:cNvPr id="12" name="Hình tự do: Hình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
        <p:nvSpPr>
          <p:cNvPr id="14" name="Tiêu đề 13">
            <a:extLst>
              <a:ext uri="{FF2B5EF4-FFF2-40B4-BE49-F238E27FC236}">
                <a16:creationId xmlns:a16="http://schemas.microsoft.com/office/drawing/2014/main" id="{EAF2EDC5-8FCA-8543-8C1F-688DA6DC9B9D}"/>
              </a:ext>
            </a:extLst>
          </p:cNvPr>
          <p:cNvSpPr>
            <a:spLocks noGrp="1"/>
          </p:cNvSpPr>
          <p:nvPr>
            <p:ph type="title"/>
          </p:nvPr>
        </p:nvSpPr>
        <p:spPr/>
        <p:txBody>
          <a:bodyPr rtlCol="0"/>
          <a:lstStyle/>
          <a:p>
            <a:pPr rtl="0"/>
            <a:r>
              <a:rPr lang="vi-VN" noProof="0"/>
              <a:t>Bấm để sửa kiểu tiêu đề Bản cái</a:t>
            </a:r>
            <a:endParaRPr lang="vi-VN" noProof="0" dirty="0"/>
          </a:p>
        </p:txBody>
      </p:sp>
      <p:sp>
        <p:nvSpPr>
          <p:cNvPr id="2" name="Chỗ dành sẵn cho Chân trang 1">
            <a:extLst>
              <a:ext uri="{FF2B5EF4-FFF2-40B4-BE49-F238E27FC236}">
                <a16:creationId xmlns:a16="http://schemas.microsoft.com/office/drawing/2014/main" id="{CBD8003D-13A7-4986-AB10-F4984336278D}"/>
              </a:ext>
            </a:extLst>
          </p:cNvPr>
          <p:cNvSpPr>
            <a:spLocks noGrp="1"/>
          </p:cNvSpPr>
          <p:nvPr>
            <p:ph type="ftr" sz="quarter" idx="10"/>
          </p:nvPr>
        </p:nvSpPr>
        <p:spPr/>
        <p:txBody>
          <a:bodyPr rtlCol="0"/>
          <a:lstStyle/>
          <a:p>
            <a:pPr rtl="0"/>
            <a:endParaRPr lang="vi-VN" noProof="0" dirty="0"/>
          </a:p>
        </p:txBody>
      </p:sp>
    </p:spTree>
    <p:extLst>
      <p:ext uri="{BB962C8B-B14F-4D97-AF65-F5344CB8AC3E}">
        <p14:creationId xmlns:p14="http://schemas.microsoft.com/office/powerpoint/2010/main" val="86716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rống">
    <p:spTree>
      <p:nvGrpSpPr>
        <p:cNvPr id="1" name=""/>
        <p:cNvGrpSpPr/>
        <p:nvPr/>
      </p:nvGrpSpPr>
      <p:grpSpPr>
        <a:xfrm>
          <a:off x="0" y="0"/>
          <a:ext cx="0" cy="0"/>
          <a:chOff x="0" y="0"/>
          <a:chExt cx="0" cy="0"/>
        </a:xfrm>
      </p:grpSpPr>
      <p:sp>
        <p:nvSpPr>
          <p:cNvPr id="7" name="Hình bầu dục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8" name="Hình bầu dục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9" name="Hình bầu dục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vi-VN" sz="2700" noProof="0" dirty="0">
              <a:latin typeface="Calibri (Body)"/>
            </a:endParaRPr>
          </a:p>
        </p:txBody>
      </p:sp>
      <p:sp>
        <p:nvSpPr>
          <p:cNvPr id="10" name="Hình bầu dục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11" name="Hình tự do: Hình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
        <p:nvSpPr>
          <p:cNvPr id="12" name="Hình tự do: Hình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Tree>
    <p:extLst>
      <p:ext uri="{BB962C8B-B14F-4D97-AF65-F5344CB8AC3E}">
        <p14:creationId xmlns:p14="http://schemas.microsoft.com/office/powerpoint/2010/main" val="2568348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ình ảnh và Nội dung">
    <p:spTree>
      <p:nvGrpSpPr>
        <p:cNvPr id="1" name=""/>
        <p:cNvGrpSpPr/>
        <p:nvPr/>
      </p:nvGrpSpPr>
      <p:grpSpPr>
        <a:xfrm>
          <a:off x="0" y="0"/>
          <a:ext cx="0" cy="0"/>
          <a:chOff x="0" y="0"/>
          <a:chExt cx="0" cy="0"/>
        </a:xfrm>
      </p:grpSpPr>
      <p:sp>
        <p:nvSpPr>
          <p:cNvPr id="10" name="Hình bầu dục 9"/>
          <p:cNvSpPr/>
          <p:nvPr/>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12" name="Hình bầu dục 11"/>
          <p:cNvSpPr/>
          <p:nvPr/>
        </p:nvSpPr>
        <p:spPr>
          <a:xfrm>
            <a:off x="1486227" y="5671415"/>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vi-VN" sz="2700" noProof="0" dirty="0">
              <a:latin typeface="Calibri (Body)"/>
            </a:endParaRPr>
          </a:p>
        </p:txBody>
      </p:sp>
      <p:sp>
        <p:nvSpPr>
          <p:cNvPr id="13" name="Hình bầu dục 12"/>
          <p:cNvSpPr/>
          <p:nvPr/>
        </p:nvSpPr>
        <p:spPr>
          <a:xfrm>
            <a:off x="1890628" y="1947676"/>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14" name="Hình bầu dục 13"/>
          <p:cNvSpPr/>
          <p:nvPr/>
        </p:nvSpPr>
        <p:spPr>
          <a:xfrm>
            <a:off x="2765121" y="685800"/>
            <a:ext cx="5578882" cy="5549523"/>
          </a:xfrm>
          <a:prstGeom prst="ellipse">
            <a:avLst/>
          </a:prstGeom>
          <a:noFill/>
          <a:ln w="3175">
            <a:solidFill>
              <a:schemeClr val="tx1">
                <a:alpha val="10000"/>
              </a:schemeClr>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49" name="Hình bầu dục 48"/>
          <p:cNvSpPr/>
          <p:nvPr userDrawn="1"/>
        </p:nvSpPr>
        <p:spPr>
          <a:xfrm>
            <a:off x="11574658" y="6192906"/>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vi-VN" sz="2700" noProof="0" dirty="0">
              <a:latin typeface="Calibri (Body)"/>
            </a:endParaRPr>
          </a:p>
        </p:txBody>
      </p:sp>
      <p:sp>
        <p:nvSpPr>
          <p:cNvPr id="50" name="Hình bầu dục 49"/>
          <p:cNvSpPr/>
          <p:nvPr/>
        </p:nvSpPr>
        <p:spPr>
          <a:xfrm>
            <a:off x="5310052" y="667885"/>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20" name="Chỗ dành sẵn cho Hình ảnh 19"/>
          <p:cNvSpPr>
            <a:spLocks noGrp="1"/>
          </p:cNvSpPr>
          <p:nvPr>
            <p:ph type="pic" sz="quarter" idx="56" hasCustomPrompt="1"/>
          </p:nvPr>
        </p:nvSpPr>
        <p:spPr>
          <a:xfrm>
            <a:off x="1104765" y="-1579"/>
            <a:ext cx="3816695" cy="6858000"/>
          </a:xfrm>
          <a:custGeom>
            <a:avLst/>
            <a:gdLst>
              <a:gd name="connsiteX0" fmla="*/ 0 w 3816695"/>
              <a:gd name="connsiteY0" fmla="*/ 0 h 6858000"/>
              <a:gd name="connsiteX1" fmla="*/ 1779016 w 3816695"/>
              <a:gd name="connsiteY1" fmla="*/ 0 h 6858000"/>
              <a:gd name="connsiteX2" fmla="*/ 2081372 w 3816695"/>
              <a:gd name="connsiteY2" fmla="*/ 182719 h 6858000"/>
              <a:gd name="connsiteX3" fmla="*/ 3816695 w 3816695"/>
              <a:gd name="connsiteY3" fmla="*/ 3429297 h 6858000"/>
              <a:gd name="connsiteX4" fmla="*/ 2081372 w 3816695"/>
              <a:gd name="connsiteY4" fmla="*/ 6675876 h 6858000"/>
              <a:gd name="connsiteX5" fmla="*/ 1779999 w 3816695"/>
              <a:gd name="connsiteY5" fmla="*/ 6858000 h 6858000"/>
              <a:gd name="connsiteX6" fmla="*/ 0 w 381669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6695" h="6858000">
                <a:moveTo>
                  <a:pt x="0" y="0"/>
                </a:moveTo>
                <a:lnTo>
                  <a:pt x="1779016" y="0"/>
                </a:lnTo>
                <a:lnTo>
                  <a:pt x="2081372" y="182719"/>
                </a:lnTo>
                <a:cubicBezTo>
                  <a:pt x="3128342" y="886316"/>
                  <a:pt x="3816695" y="2077842"/>
                  <a:pt x="3816695" y="3429297"/>
                </a:cubicBezTo>
                <a:cubicBezTo>
                  <a:pt x="3816695" y="4780752"/>
                  <a:pt x="3128342" y="5972279"/>
                  <a:pt x="2081372" y="6675876"/>
                </a:cubicBezTo>
                <a:lnTo>
                  <a:pt x="1779999" y="6858000"/>
                </a:lnTo>
                <a:lnTo>
                  <a:pt x="0" y="6858000"/>
                </a:lnTo>
                <a:close/>
              </a:path>
            </a:pathLst>
          </a:custGeom>
          <a:solidFill>
            <a:schemeClr val="tx1">
              <a:alpha val="10000"/>
            </a:schemeClr>
          </a:solidFill>
        </p:spPr>
        <p:txBody>
          <a:bodyPr wrap="square" rtlCol="0" anchor="ctr">
            <a:noAutofit/>
          </a:bodyPr>
          <a:lstStyle>
            <a:lvl1pPr algn="ctr">
              <a:lnSpc>
                <a:spcPct val="100000"/>
              </a:lnSpc>
              <a:defRPr sz="1100" b="0" baseline="0">
                <a:solidFill>
                  <a:schemeClr val="tx1">
                    <a:lumMod val="50000"/>
                    <a:lumOff val="50000"/>
                  </a:schemeClr>
                </a:solidFill>
              </a:defRPr>
            </a:lvl1pPr>
          </a:lstStyle>
          <a:p>
            <a:pPr rtl="0"/>
            <a:r>
              <a:rPr lang="vi-VN" noProof="0" dirty="0" err="1"/>
              <a:t>Kéo</a:t>
            </a:r>
            <a:r>
              <a:rPr lang="vi-VN" noProof="0" dirty="0"/>
              <a:t> </a:t>
            </a:r>
            <a:r>
              <a:rPr lang="vi-VN" noProof="0" dirty="0" err="1"/>
              <a:t>và</a:t>
            </a:r>
            <a:r>
              <a:rPr lang="vi-VN" noProof="0" dirty="0"/>
              <a:t> </a:t>
            </a:r>
            <a:r>
              <a:rPr lang="vi-VN" noProof="0" dirty="0" err="1"/>
              <a:t>thả</a:t>
            </a:r>
            <a:r>
              <a:rPr lang="vi-VN" noProof="0" dirty="0"/>
              <a:t> </a:t>
            </a:r>
          </a:p>
          <a:p>
            <a:pPr rtl="0"/>
            <a:r>
              <a:rPr lang="vi-VN" noProof="0" dirty="0" err="1"/>
              <a:t>hình</a:t>
            </a:r>
            <a:r>
              <a:rPr lang="vi-VN" noProof="0" dirty="0"/>
              <a:t> </a:t>
            </a:r>
            <a:r>
              <a:rPr lang="vi-VN" noProof="0" dirty="0" err="1"/>
              <a:t>ảnh</a:t>
            </a:r>
            <a:r>
              <a:rPr lang="vi-VN" noProof="0" dirty="0"/>
              <a:t> </a:t>
            </a:r>
            <a:r>
              <a:rPr lang="vi-VN" noProof="0" dirty="0" err="1"/>
              <a:t>tại</a:t>
            </a:r>
            <a:r>
              <a:rPr lang="vi-VN" noProof="0" dirty="0"/>
              <a:t> đây</a:t>
            </a:r>
          </a:p>
        </p:txBody>
      </p:sp>
      <p:sp>
        <p:nvSpPr>
          <p:cNvPr id="19" name="Chỗ dành sẵn cho Hình ảnh 18"/>
          <p:cNvSpPr>
            <a:spLocks noGrp="1"/>
          </p:cNvSpPr>
          <p:nvPr>
            <p:ph type="pic" sz="quarter" idx="87" hasCustomPrompt="1"/>
          </p:nvPr>
        </p:nvSpPr>
        <p:spPr>
          <a:xfrm>
            <a:off x="11003946" y="2043400"/>
            <a:ext cx="1188054" cy="2768041"/>
          </a:xfrm>
          <a:custGeom>
            <a:avLst/>
            <a:gdLst>
              <a:gd name="connsiteX0" fmla="*/ 1549799 w 1549799"/>
              <a:gd name="connsiteY0" fmla="*/ 0 h 3610868"/>
              <a:gd name="connsiteX1" fmla="*/ 1549799 w 1549799"/>
              <a:gd name="connsiteY1" fmla="*/ 3610868 h 3610868"/>
              <a:gd name="connsiteX2" fmla="*/ 1469233 w 1549799"/>
              <a:gd name="connsiteY2" fmla="*/ 3598637 h 3610868"/>
              <a:gd name="connsiteX3" fmla="*/ 0 w 1549799"/>
              <a:gd name="connsiteY3" fmla="*/ 1805434 h 3610868"/>
              <a:gd name="connsiteX4" fmla="*/ 1469233 w 1549799"/>
              <a:gd name="connsiteY4" fmla="*/ 12231 h 3610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799" h="3610868">
                <a:moveTo>
                  <a:pt x="1549799" y="0"/>
                </a:moveTo>
                <a:lnTo>
                  <a:pt x="1549799" y="3610868"/>
                </a:lnTo>
                <a:lnTo>
                  <a:pt x="1469233" y="3598637"/>
                </a:lnTo>
                <a:cubicBezTo>
                  <a:pt x="630743" y="3427960"/>
                  <a:pt x="0" y="2689969"/>
                  <a:pt x="0" y="1805434"/>
                </a:cubicBezTo>
                <a:cubicBezTo>
                  <a:pt x="0" y="920900"/>
                  <a:pt x="630743" y="182908"/>
                  <a:pt x="1469233" y="12231"/>
                </a:cubicBezTo>
                <a:close/>
              </a:path>
            </a:pathLst>
          </a:custGeom>
          <a:solidFill>
            <a:schemeClr val="tx1">
              <a:alpha val="10000"/>
            </a:schemeClr>
          </a:solidFill>
        </p:spPr>
        <p:txBody>
          <a:bodyPr wrap="square" rtlCol="0" anchor="ctr">
            <a:noAutofit/>
          </a:bodyPr>
          <a:lstStyle>
            <a:lvl1pPr algn="ctr">
              <a:lnSpc>
                <a:spcPct val="100000"/>
              </a:lnSpc>
              <a:defRPr sz="1100" b="0" baseline="0">
                <a:solidFill>
                  <a:schemeClr val="tx1">
                    <a:lumMod val="50000"/>
                    <a:lumOff val="50000"/>
                  </a:schemeClr>
                </a:solidFill>
              </a:defRPr>
            </a:lvl1pPr>
          </a:lstStyle>
          <a:p>
            <a:pPr rtl="0"/>
            <a:r>
              <a:rPr lang="vi-VN" noProof="0" dirty="0" err="1"/>
              <a:t>Kéo</a:t>
            </a:r>
            <a:r>
              <a:rPr lang="vi-VN" noProof="0" dirty="0"/>
              <a:t> </a:t>
            </a:r>
            <a:r>
              <a:rPr lang="vi-VN" noProof="0" dirty="0" err="1"/>
              <a:t>và</a:t>
            </a:r>
            <a:r>
              <a:rPr lang="vi-VN" noProof="0" dirty="0"/>
              <a:t> </a:t>
            </a:r>
            <a:r>
              <a:rPr lang="vi-VN" noProof="0" dirty="0" err="1"/>
              <a:t>thả</a:t>
            </a:r>
            <a:r>
              <a:rPr lang="vi-VN" noProof="0" dirty="0"/>
              <a:t> </a:t>
            </a:r>
          </a:p>
          <a:p>
            <a:pPr rtl="0"/>
            <a:r>
              <a:rPr lang="vi-VN" noProof="0" dirty="0" err="1"/>
              <a:t>hình</a:t>
            </a:r>
            <a:r>
              <a:rPr lang="vi-VN" noProof="0" dirty="0"/>
              <a:t> </a:t>
            </a:r>
            <a:r>
              <a:rPr lang="vi-VN" noProof="0" dirty="0" err="1"/>
              <a:t>ảnh</a:t>
            </a:r>
            <a:r>
              <a:rPr lang="vi-VN" noProof="0" dirty="0"/>
              <a:t> </a:t>
            </a:r>
            <a:r>
              <a:rPr lang="vi-VN" noProof="0" dirty="0" err="1"/>
              <a:t>tại</a:t>
            </a:r>
            <a:r>
              <a:rPr lang="vi-VN" noProof="0" dirty="0"/>
              <a:t> đây</a:t>
            </a:r>
          </a:p>
        </p:txBody>
      </p:sp>
      <p:sp>
        <p:nvSpPr>
          <p:cNvPr id="16" name="Tiêu đề 7">
            <a:extLst>
              <a:ext uri="{FF2B5EF4-FFF2-40B4-BE49-F238E27FC236}">
                <a16:creationId xmlns:a16="http://schemas.microsoft.com/office/drawing/2014/main" id="{0E95E1C1-C3CC-4989-9ABC-178293BB83E0}"/>
              </a:ext>
            </a:extLst>
          </p:cNvPr>
          <p:cNvSpPr>
            <a:spLocks noGrp="1"/>
          </p:cNvSpPr>
          <p:nvPr>
            <p:ph type="body" sz="quarter" idx="39"/>
          </p:nvPr>
        </p:nvSpPr>
        <p:spPr>
          <a:xfrm>
            <a:off x="5224938" y="2622012"/>
            <a:ext cx="5578882" cy="3550187"/>
          </a:xfrm>
        </p:spPr>
        <p:txBody>
          <a:bodyPr tIns="73152" rtlCol="0">
            <a:noAutofit/>
          </a:bodyPr>
          <a:lstStyle>
            <a:lvl1pPr algn="l">
              <a:lnSpc>
                <a:spcPct val="145000"/>
              </a:lnSpc>
              <a:spcBef>
                <a:spcPts val="0"/>
              </a:spcBef>
              <a:defRPr lang="en-US" sz="1400" b="0" i="0" baseline="0" smtClean="0">
                <a:effectLst/>
              </a:defRPr>
            </a:lvl1pPr>
            <a:lvl2pPr algn="ctr">
              <a:defRPr/>
            </a:lvl2pPr>
            <a:lvl3pPr algn="ctr">
              <a:defRPr/>
            </a:lvl3pPr>
            <a:lvl4pPr algn="ctr">
              <a:lnSpc>
                <a:spcPct val="150000"/>
              </a:lnSpc>
              <a:defRPr/>
            </a:lvl4pPr>
            <a:lvl5pPr algn="ctr">
              <a:defRPr/>
            </a:lvl5pPr>
          </a:lstStyle>
          <a:p>
            <a:pPr lvl="0" rtl="0"/>
            <a:r>
              <a:rPr lang="vi-VN" noProof="0"/>
              <a:t>Bấm để chỉnh sửa kiểu văn bản của Bản cái</a:t>
            </a:r>
          </a:p>
        </p:txBody>
      </p:sp>
      <p:sp>
        <p:nvSpPr>
          <p:cNvPr id="23" name="Hình tự do: Hình 22">
            <a:extLst>
              <a:ext uri="{FF2B5EF4-FFF2-40B4-BE49-F238E27FC236}">
                <a16:creationId xmlns:a16="http://schemas.microsoft.com/office/drawing/2014/main" id="{B6064CAB-1057-41AD-A199-A6E8A7026465}"/>
              </a:ext>
            </a:extLst>
          </p:cNvPr>
          <p:cNvSpPr/>
          <p:nvPr userDrawn="1"/>
        </p:nvSpPr>
        <p:spPr>
          <a:xfrm>
            <a:off x="8524888" y="-1578"/>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
        <p:nvSpPr>
          <p:cNvPr id="2" name="Tiêu đề 1">
            <a:extLst>
              <a:ext uri="{FF2B5EF4-FFF2-40B4-BE49-F238E27FC236}">
                <a16:creationId xmlns:a16="http://schemas.microsoft.com/office/drawing/2014/main" id="{161F670D-DDAE-4842-9FA1-6B3293DA6A19}"/>
              </a:ext>
            </a:extLst>
          </p:cNvPr>
          <p:cNvSpPr>
            <a:spLocks noGrp="1"/>
          </p:cNvSpPr>
          <p:nvPr>
            <p:ph type="title"/>
          </p:nvPr>
        </p:nvSpPr>
        <p:spPr>
          <a:xfrm>
            <a:off x="5220597" y="1254264"/>
            <a:ext cx="5568696" cy="1335024"/>
          </a:xfrm>
        </p:spPr>
        <p:txBody>
          <a:bodyPr vert="horz" lIns="91440" tIns="0" rIns="91440" bIns="0" rtlCol="0" anchor="b" anchorCtr="0">
            <a:noAutofit/>
          </a:bodyPr>
          <a:lstStyle>
            <a:lvl1pPr>
              <a:defRPr lang="en-US" sz="3600" b="0" baseline="0">
                <a:solidFill>
                  <a:schemeClr val="tx1">
                    <a:lumMod val="85000"/>
                    <a:lumOff val="15000"/>
                  </a:schemeClr>
                </a:solidFill>
                <a:ea typeface="+mn-ea"/>
                <a:cs typeface="+mn-cs"/>
              </a:defRPr>
            </a:lvl1pPr>
          </a:lstStyle>
          <a:p>
            <a:pPr marL="0" lvl="0" indent="0" rtl="0">
              <a:lnSpc>
                <a:spcPct val="100000"/>
              </a:lnSpc>
              <a:spcBef>
                <a:spcPts val="0"/>
              </a:spcBef>
              <a:buFont typeface="Arial" panose="020B0604020202020204" pitchFamily="34" charset="0"/>
            </a:pPr>
            <a:r>
              <a:rPr lang="vi-VN" noProof="0"/>
              <a:t>Bấm để sửa kiểu tiêu đề Bản cái</a:t>
            </a:r>
            <a:endParaRPr lang="vi-VN" noProof="0" dirty="0"/>
          </a:p>
        </p:txBody>
      </p:sp>
    </p:spTree>
    <p:extLst>
      <p:ext uri="{BB962C8B-B14F-4D97-AF65-F5344CB8AC3E}">
        <p14:creationId xmlns:p14="http://schemas.microsoft.com/office/powerpoint/2010/main" val="3167276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êu đề và Nội dung">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50126770-6622-450D-A1F3-BC241C88D6CB}"/>
              </a:ext>
            </a:extLst>
          </p:cNvPr>
          <p:cNvSpPr>
            <a:spLocks noGrp="1"/>
          </p:cNvSpPr>
          <p:nvPr>
            <p:ph idx="1"/>
          </p:nvPr>
        </p:nvSpPr>
        <p:spPr>
          <a:xfrm>
            <a:off x="1104900" y="1352550"/>
            <a:ext cx="10248899" cy="4824413"/>
          </a:xfrm>
        </p:spPr>
        <p:txBody>
          <a:bodyPr rtlCol="0"/>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
        <p:nvSpPr>
          <p:cNvPr id="7" name="Hình bầu dục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8" name="Hình bầu dục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9" name="Hình bầu dục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vi-VN" sz="2700" noProof="0" dirty="0">
              <a:latin typeface="Calibri (Body)"/>
            </a:endParaRPr>
          </a:p>
        </p:txBody>
      </p:sp>
      <p:sp>
        <p:nvSpPr>
          <p:cNvPr id="10" name="Hình bầu dục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11" name="Hình tự do: Hình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
        <p:nvSpPr>
          <p:cNvPr id="12" name="Hình tự do: Hình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
        <p:nvSpPr>
          <p:cNvPr id="14" name="Tiêu đề 13">
            <a:extLst>
              <a:ext uri="{FF2B5EF4-FFF2-40B4-BE49-F238E27FC236}">
                <a16:creationId xmlns:a16="http://schemas.microsoft.com/office/drawing/2014/main" id="{EAF2EDC5-8FCA-8543-8C1F-688DA6DC9B9D}"/>
              </a:ext>
            </a:extLst>
          </p:cNvPr>
          <p:cNvSpPr>
            <a:spLocks noGrp="1"/>
          </p:cNvSpPr>
          <p:nvPr>
            <p:ph type="title"/>
          </p:nvPr>
        </p:nvSpPr>
        <p:spPr/>
        <p:txBody>
          <a:bodyPr rtlCol="0"/>
          <a:lstStyle/>
          <a:p>
            <a:pPr rtl="0"/>
            <a:r>
              <a:rPr lang="vi-VN" noProof="0"/>
              <a:t>Bấm để sửa kiểu tiêu đề Bản cái</a:t>
            </a:r>
            <a:endParaRPr lang="vi-VN" noProof="0" dirty="0"/>
          </a:p>
        </p:txBody>
      </p:sp>
    </p:spTree>
    <p:extLst>
      <p:ext uri="{BB962C8B-B14F-4D97-AF65-F5344CB8AC3E}">
        <p14:creationId xmlns:p14="http://schemas.microsoft.com/office/powerpoint/2010/main" val="2966877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Ảnh có Chú thích">
    <p:spTree>
      <p:nvGrpSpPr>
        <p:cNvPr id="1" name=""/>
        <p:cNvGrpSpPr/>
        <p:nvPr/>
      </p:nvGrpSpPr>
      <p:grpSpPr>
        <a:xfrm>
          <a:off x="0" y="0"/>
          <a:ext cx="0" cy="0"/>
          <a:chOff x="0" y="0"/>
          <a:chExt cx="0" cy="0"/>
        </a:xfrm>
      </p:grpSpPr>
      <p:sp>
        <p:nvSpPr>
          <p:cNvPr id="23" name="Hình bầu dục 22"/>
          <p:cNvSpPr/>
          <p:nvPr/>
        </p:nvSpPr>
        <p:spPr>
          <a:xfrm>
            <a:off x="1755742"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66" name="Hình bầu dục 65"/>
          <p:cNvSpPr/>
          <p:nvPr/>
        </p:nvSpPr>
        <p:spPr>
          <a:xfrm>
            <a:off x="392841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vi-VN" sz="2700" noProof="0" dirty="0">
              <a:latin typeface="Calibri (Body)"/>
            </a:endParaRPr>
          </a:p>
        </p:txBody>
      </p:sp>
      <p:sp>
        <p:nvSpPr>
          <p:cNvPr id="35" name="Hình bầu dục 34"/>
          <p:cNvSpPr/>
          <p:nvPr/>
        </p:nvSpPr>
        <p:spPr>
          <a:xfrm>
            <a:off x="1524000" y="1812813"/>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18" name="Hình tự do: Hình 17">
            <a:extLst>
              <a:ext uri="{FF2B5EF4-FFF2-40B4-BE49-F238E27FC236}">
                <a16:creationId xmlns:a16="http://schemas.microsoft.com/office/drawing/2014/main" id="{125D7C1C-9CF4-47B3-9ABC-8F0E2CE6CD31}"/>
              </a:ext>
            </a:extLst>
          </p:cNvPr>
          <p:cNvSpPr/>
          <p:nvPr userDrawn="1"/>
        </p:nvSpPr>
        <p:spPr>
          <a:xfrm rot="10800000">
            <a:off x="3192203"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
        <p:nvSpPr>
          <p:cNvPr id="19" name="Hình tự do: Hình 18">
            <a:extLst>
              <a:ext uri="{FF2B5EF4-FFF2-40B4-BE49-F238E27FC236}">
                <a16:creationId xmlns:a16="http://schemas.microsoft.com/office/drawing/2014/main" id="{B0B53361-3F22-4468-B6F8-71E345F7077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
        <p:nvSpPr>
          <p:cNvPr id="2" name="Tiêu đề 1">
            <a:extLst>
              <a:ext uri="{FF2B5EF4-FFF2-40B4-BE49-F238E27FC236}">
                <a16:creationId xmlns:a16="http://schemas.microsoft.com/office/drawing/2014/main" id="{B4B38687-48E7-4488-BB10-BDE4F5A73622}"/>
              </a:ext>
            </a:extLst>
          </p:cNvPr>
          <p:cNvSpPr>
            <a:spLocks noGrp="1"/>
          </p:cNvSpPr>
          <p:nvPr>
            <p:ph type="title"/>
          </p:nvPr>
        </p:nvSpPr>
        <p:spPr>
          <a:xfrm>
            <a:off x="1533144" y="1237089"/>
            <a:ext cx="4562856" cy="1563624"/>
          </a:xfrm>
        </p:spPr>
        <p:txBody>
          <a:bodyPr vert="horz" lIns="91440" tIns="0" rIns="91440" bIns="0" rtlCol="0" anchor="b" anchorCtr="0">
            <a:noAutofit/>
          </a:bodyPr>
          <a:lstStyle>
            <a:lvl1pPr>
              <a:defRPr lang="en-US" sz="3600" b="0" baseline="0" dirty="0">
                <a:solidFill>
                  <a:schemeClr val="tx1">
                    <a:lumMod val="85000"/>
                    <a:lumOff val="15000"/>
                  </a:schemeClr>
                </a:solidFill>
                <a:ea typeface="+mn-ea"/>
                <a:cs typeface="+mn-cs"/>
              </a:defRPr>
            </a:lvl1pPr>
          </a:lstStyle>
          <a:p>
            <a:pPr marL="0" lvl="0" indent="0" rtl="0">
              <a:lnSpc>
                <a:spcPct val="100000"/>
              </a:lnSpc>
              <a:spcBef>
                <a:spcPts val="0"/>
              </a:spcBef>
              <a:buFont typeface="Arial" panose="020B0604020202020204" pitchFamily="34" charset="0"/>
            </a:pPr>
            <a:r>
              <a:rPr lang="vi-VN" noProof="0"/>
              <a:t>Bấm để sửa kiểu tiêu đề Bản cái</a:t>
            </a:r>
            <a:endParaRPr lang="vi-VN" noProof="0" dirty="0"/>
          </a:p>
        </p:txBody>
      </p:sp>
      <p:sp>
        <p:nvSpPr>
          <p:cNvPr id="10" name="Chỗ dành sẵn cho Văn bản 3">
            <a:extLst>
              <a:ext uri="{FF2B5EF4-FFF2-40B4-BE49-F238E27FC236}">
                <a16:creationId xmlns:a16="http://schemas.microsoft.com/office/drawing/2014/main" id="{DBFA191B-5E25-41C1-B950-BB8F10AC1D3B}"/>
              </a:ext>
            </a:extLst>
          </p:cNvPr>
          <p:cNvSpPr>
            <a:spLocks noGrp="1"/>
          </p:cNvSpPr>
          <p:nvPr>
            <p:ph type="body" sz="half" idx="2"/>
          </p:nvPr>
        </p:nvSpPr>
        <p:spPr>
          <a:xfrm>
            <a:off x="1533144" y="2888790"/>
            <a:ext cx="4562856" cy="2980197"/>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VN" noProof="0"/>
              <a:t>Bấm để chỉnh sửa kiểu văn bản của Bản cái</a:t>
            </a:r>
          </a:p>
        </p:txBody>
      </p:sp>
      <p:sp>
        <p:nvSpPr>
          <p:cNvPr id="12" name="Chỗ dành sẵn cho Hình ảnh 11">
            <a:extLst>
              <a:ext uri="{FF2B5EF4-FFF2-40B4-BE49-F238E27FC236}">
                <a16:creationId xmlns:a16="http://schemas.microsoft.com/office/drawing/2014/main" id="{43AA0A46-EB51-4095-97DD-ED4081CF5A06}"/>
              </a:ext>
            </a:extLst>
          </p:cNvPr>
          <p:cNvSpPr>
            <a:spLocks noGrp="1"/>
          </p:cNvSpPr>
          <p:nvPr>
            <p:ph type="pic" idx="1"/>
          </p:nvPr>
        </p:nvSpPr>
        <p:spPr>
          <a:xfrm>
            <a:off x="5440862" y="0"/>
            <a:ext cx="6751137" cy="6857999"/>
          </a:xfrm>
          <a:custGeom>
            <a:avLst/>
            <a:gdLst>
              <a:gd name="connsiteX0" fmla="*/ 0 w 6751137"/>
              <a:gd name="connsiteY0" fmla="*/ 0 h 6857999"/>
              <a:gd name="connsiteX1" fmla="*/ 6751137 w 6751137"/>
              <a:gd name="connsiteY1" fmla="*/ 0 h 6857999"/>
              <a:gd name="connsiteX2" fmla="*/ 6751137 w 6751137"/>
              <a:gd name="connsiteY2" fmla="*/ 6857999 h 6857999"/>
              <a:gd name="connsiteX3" fmla="*/ 0 w 6751137"/>
              <a:gd name="connsiteY3" fmla="*/ 6857999 h 6857999"/>
              <a:gd name="connsiteX4" fmla="*/ 0 w 6751137"/>
              <a:gd name="connsiteY4" fmla="*/ 6844680 h 6857999"/>
              <a:gd name="connsiteX5" fmla="*/ 141429 w 6751137"/>
              <a:gd name="connsiteY5" fmla="*/ 6697120 h 6857999"/>
              <a:gd name="connsiteX6" fmla="*/ 1410790 w 6751137"/>
              <a:gd name="connsiteY6" fmla="*/ 3429000 h 6857999"/>
              <a:gd name="connsiteX7" fmla="*/ 141429 w 6751137"/>
              <a:gd name="connsiteY7" fmla="*/ 160880 h 6857999"/>
              <a:gd name="connsiteX8" fmla="*/ 0 w 6751137"/>
              <a:gd name="connsiteY8" fmla="*/ 1332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51137" h="6857999">
                <a:moveTo>
                  <a:pt x="0" y="0"/>
                </a:moveTo>
                <a:lnTo>
                  <a:pt x="6751137" y="0"/>
                </a:lnTo>
                <a:lnTo>
                  <a:pt x="6751137" y="6857999"/>
                </a:lnTo>
                <a:lnTo>
                  <a:pt x="0" y="6857999"/>
                </a:lnTo>
                <a:lnTo>
                  <a:pt x="0" y="6844680"/>
                </a:lnTo>
                <a:lnTo>
                  <a:pt x="141429" y="6697120"/>
                </a:lnTo>
                <a:cubicBezTo>
                  <a:pt x="930105" y="5833950"/>
                  <a:pt x="1410790" y="4687315"/>
                  <a:pt x="1410790" y="3429000"/>
                </a:cubicBezTo>
                <a:cubicBezTo>
                  <a:pt x="1410790" y="2170685"/>
                  <a:pt x="930105" y="1024050"/>
                  <a:pt x="141429" y="160880"/>
                </a:cubicBezTo>
                <a:lnTo>
                  <a:pt x="0" y="13320"/>
                </a:lnTo>
                <a:close/>
              </a:path>
            </a:pathLst>
          </a:custGeom>
          <a:solidFill>
            <a:schemeClr val="bg1">
              <a:lumMod val="95000"/>
            </a:schemeClr>
          </a:solidFill>
        </p:spPr>
        <p:txBody>
          <a:bodyPr wrap="square" rtlCol="0" anchor="ctr">
            <a:noAutofit/>
          </a:bodyPr>
          <a:lstStyle>
            <a:lvl1pPr marL="0" indent="0" algn="ctr">
              <a:buNone/>
              <a:defRPr sz="20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226709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o sánh với các hình ảnh">
    <p:spTree>
      <p:nvGrpSpPr>
        <p:cNvPr id="1" name=""/>
        <p:cNvGrpSpPr/>
        <p:nvPr/>
      </p:nvGrpSpPr>
      <p:grpSpPr>
        <a:xfrm>
          <a:off x="0" y="0"/>
          <a:ext cx="0" cy="0"/>
          <a:chOff x="0" y="0"/>
          <a:chExt cx="0" cy="0"/>
        </a:xfrm>
      </p:grpSpPr>
      <p:sp>
        <p:nvSpPr>
          <p:cNvPr id="38" name="Chỗ dành sẵn cho Hình ảnh 24">
            <a:extLst>
              <a:ext uri="{FF2B5EF4-FFF2-40B4-BE49-F238E27FC236}">
                <a16:creationId xmlns:a16="http://schemas.microsoft.com/office/drawing/2014/main" id="{099F6EE0-0ECC-4BF4-81EC-F8B712B6FA8C}"/>
              </a:ext>
            </a:extLst>
          </p:cNvPr>
          <p:cNvSpPr>
            <a:spLocks noGrp="1"/>
          </p:cNvSpPr>
          <p:nvPr>
            <p:ph type="pic" sz="quarter" idx="105" hasCustomPrompt="1"/>
          </p:nvPr>
        </p:nvSpPr>
        <p:spPr>
          <a:xfrm>
            <a:off x="7968655" y="419270"/>
            <a:ext cx="2285207" cy="2273182"/>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p:spPr>
        <p:txBody>
          <a:bodyPr wrap="square" rtlCol="0" anchor="ctr">
            <a:noAutofit/>
          </a:bodyPr>
          <a:lstStyle>
            <a:lvl1pPr algn="ctr">
              <a:lnSpc>
                <a:spcPct val="100000"/>
              </a:lnSpc>
              <a:defRPr sz="1100" b="0" baseline="0">
                <a:solidFill>
                  <a:schemeClr val="tx1">
                    <a:lumMod val="50000"/>
                    <a:lumOff val="50000"/>
                  </a:schemeClr>
                </a:solidFill>
              </a:defRPr>
            </a:lvl1pPr>
          </a:lstStyle>
          <a:p>
            <a:pPr rtl="0"/>
            <a:r>
              <a:rPr lang="vi-VN" noProof="0" dirty="0" err="1"/>
              <a:t>Kéo</a:t>
            </a:r>
            <a:r>
              <a:rPr lang="vi-VN" noProof="0" dirty="0"/>
              <a:t> </a:t>
            </a:r>
            <a:r>
              <a:rPr lang="vi-VN" noProof="0" dirty="0" err="1"/>
              <a:t>và</a:t>
            </a:r>
            <a:r>
              <a:rPr lang="vi-VN" noProof="0" dirty="0"/>
              <a:t> </a:t>
            </a:r>
            <a:r>
              <a:rPr lang="vi-VN" noProof="0" dirty="0" err="1"/>
              <a:t>thả</a:t>
            </a:r>
            <a:r>
              <a:rPr lang="vi-VN" noProof="0" dirty="0"/>
              <a:t> </a:t>
            </a:r>
          </a:p>
          <a:p>
            <a:pPr rtl="0"/>
            <a:r>
              <a:rPr lang="vi-VN" noProof="0" dirty="0" err="1"/>
              <a:t>hình</a:t>
            </a:r>
            <a:r>
              <a:rPr lang="vi-VN" noProof="0" dirty="0"/>
              <a:t> </a:t>
            </a:r>
            <a:r>
              <a:rPr lang="vi-VN" noProof="0" dirty="0" err="1"/>
              <a:t>ảnh</a:t>
            </a:r>
            <a:r>
              <a:rPr lang="vi-VN" noProof="0" dirty="0"/>
              <a:t> </a:t>
            </a:r>
            <a:r>
              <a:rPr lang="vi-VN" noProof="0" dirty="0" err="1"/>
              <a:t>tại</a:t>
            </a:r>
            <a:r>
              <a:rPr lang="vi-VN" noProof="0" dirty="0"/>
              <a:t> đây</a:t>
            </a:r>
          </a:p>
        </p:txBody>
      </p:sp>
      <p:sp>
        <p:nvSpPr>
          <p:cNvPr id="47" name="Hình bầu dục 46"/>
          <p:cNvSpPr/>
          <p:nvPr/>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48" name="Hình bầu dục 47"/>
          <p:cNvSpPr/>
          <p:nvPr/>
        </p:nvSpPr>
        <p:spPr>
          <a:xfrm>
            <a:off x="1099631"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49" name="Hình bầu dục 48"/>
          <p:cNvSpPr/>
          <p:nvPr/>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vi-VN" sz="2700" noProof="0" dirty="0">
              <a:latin typeface="Calibri (Body)"/>
            </a:endParaRPr>
          </a:p>
        </p:txBody>
      </p:sp>
      <p:sp>
        <p:nvSpPr>
          <p:cNvPr id="50" name="Hình bầu dục 49"/>
          <p:cNvSpPr/>
          <p:nvPr/>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16" name="Chỗ dành sẵn cho Hình ảnh 24"/>
          <p:cNvSpPr>
            <a:spLocks noGrp="1"/>
          </p:cNvSpPr>
          <p:nvPr>
            <p:ph type="pic" sz="quarter" idx="104" hasCustomPrompt="1"/>
          </p:nvPr>
        </p:nvSpPr>
        <p:spPr>
          <a:xfrm>
            <a:off x="2455922" y="419270"/>
            <a:ext cx="2285207" cy="2273182"/>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p:spPr>
        <p:txBody>
          <a:bodyPr wrap="square" rtlCol="0" anchor="ctr">
            <a:noAutofit/>
          </a:bodyPr>
          <a:lstStyle>
            <a:lvl1pPr algn="ctr">
              <a:lnSpc>
                <a:spcPct val="100000"/>
              </a:lnSpc>
              <a:defRPr sz="1100" b="0" baseline="0">
                <a:solidFill>
                  <a:schemeClr val="tx1">
                    <a:lumMod val="50000"/>
                    <a:lumOff val="50000"/>
                  </a:schemeClr>
                </a:solidFill>
              </a:defRPr>
            </a:lvl1pPr>
          </a:lstStyle>
          <a:p>
            <a:pPr rtl="0"/>
            <a:r>
              <a:rPr lang="vi-VN" noProof="0" dirty="0" err="1"/>
              <a:t>Kéo</a:t>
            </a:r>
            <a:r>
              <a:rPr lang="vi-VN" noProof="0" dirty="0"/>
              <a:t> </a:t>
            </a:r>
            <a:r>
              <a:rPr lang="vi-VN" noProof="0" dirty="0" err="1"/>
              <a:t>và</a:t>
            </a:r>
            <a:r>
              <a:rPr lang="vi-VN" noProof="0" dirty="0"/>
              <a:t> </a:t>
            </a:r>
            <a:r>
              <a:rPr lang="vi-VN" noProof="0" dirty="0" err="1"/>
              <a:t>thả</a:t>
            </a:r>
            <a:r>
              <a:rPr lang="vi-VN" noProof="0" dirty="0"/>
              <a:t> </a:t>
            </a:r>
          </a:p>
          <a:p>
            <a:pPr rtl="0"/>
            <a:r>
              <a:rPr lang="vi-VN" noProof="0" dirty="0" err="1"/>
              <a:t>hình</a:t>
            </a:r>
            <a:r>
              <a:rPr lang="vi-VN" noProof="0" dirty="0"/>
              <a:t> </a:t>
            </a:r>
            <a:r>
              <a:rPr lang="vi-VN" noProof="0" dirty="0" err="1"/>
              <a:t>ảnh</a:t>
            </a:r>
            <a:r>
              <a:rPr lang="vi-VN" noProof="0" dirty="0"/>
              <a:t> </a:t>
            </a:r>
            <a:r>
              <a:rPr lang="vi-VN" noProof="0" dirty="0" err="1"/>
              <a:t>tại</a:t>
            </a:r>
            <a:r>
              <a:rPr lang="vi-VN" noProof="0" dirty="0"/>
              <a:t> đây</a:t>
            </a:r>
          </a:p>
        </p:txBody>
      </p:sp>
      <p:sp>
        <p:nvSpPr>
          <p:cNvPr id="31" name="Chỗ dành sẵn cho Văn bản 3">
            <a:extLst>
              <a:ext uri="{FF2B5EF4-FFF2-40B4-BE49-F238E27FC236}">
                <a16:creationId xmlns:a16="http://schemas.microsoft.com/office/drawing/2014/main" id="{9E7F9AFC-1AA3-41EE-B9CF-8C208FD278B8}"/>
              </a:ext>
            </a:extLst>
          </p:cNvPr>
          <p:cNvSpPr>
            <a:spLocks noGrp="1"/>
          </p:cNvSpPr>
          <p:nvPr>
            <p:ph type="body" sz="half" idx="2"/>
          </p:nvPr>
        </p:nvSpPr>
        <p:spPr>
          <a:xfrm>
            <a:off x="1099632" y="3462109"/>
            <a:ext cx="4979928" cy="3262853"/>
          </a:xfrm>
        </p:spPr>
        <p:txBody>
          <a:bodyPr rtlCol="0">
            <a:normAutofit/>
          </a:bodyPr>
          <a:lstStyle>
            <a:lvl1pPr marL="0" indent="0">
              <a:lnSpc>
                <a:spcPct val="150000"/>
              </a:lnSpc>
              <a:buNone/>
              <a:defRPr sz="1400">
                <a:latin typeface="Calibri Light (Heading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VN" noProof="0"/>
              <a:t>Bấm để chỉnh sửa kiểu văn bản của Bản cái</a:t>
            </a:r>
          </a:p>
        </p:txBody>
      </p:sp>
      <p:sp>
        <p:nvSpPr>
          <p:cNvPr id="39" name="Tiêu đề 7">
            <a:extLst>
              <a:ext uri="{FF2B5EF4-FFF2-40B4-BE49-F238E27FC236}">
                <a16:creationId xmlns:a16="http://schemas.microsoft.com/office/drawing/2014/main" id="{3914CF55-8C39-482F-A85C-6686F1BF80D0}"/>
              </a:ext>
            </a:extLst>
          </p:cNvPr>
          <p:cNvSpPr>
            <a:spLocks noGrp="1"/>
          </p:cNvSpPr>
          <p:nvPr>
            <p:ph type="body" sz="quarter" idx="106" hasCustomPrompt="1"/>
          </p:nvPr>
        </p:nvSpPr>
        <p:spPr>
          <a:xfrm>
            <a:off x="6612364" y="2823082"/>
            <a:ext cx="4979928" cy="605918"/>
          </a:xfrm>
        </p:spPr>
        <p:txBody>
          <a:bodyPr tIns="0" bIns="0" rtlCol="0" anchor="ctr" anchorCtr="0">
            <a:noAutofit/>
          </a:bodyPr>
          <a:lstStyle>
            <a:lvl1pPr marL="0" indent="0" algn="ctr">
              <a:lnSpc>
                <a:spcPct val="100000"/>
              </a:lnSpc>
              <a:spcBef>
                <a:spcPts val="0"/>
              </a:spcBef>
              <a:buFont typeface="Arial" panose="020B0604020202020204" pitchFamily="34" charset="0"/>
              <a:buNone/>
              <a:defRPr sz="1800" b="1" cap="all" baseline="0">
                <a:solidFill>
                  <a:schemeClr val="tx1">
                    <a:lumMod val="85000"/>
                    <a:lumOff val="15000"/>
                  </a:schemeClr>
                </a:solidFill>
                <a:latin typeface="Calibri Light (Headings)"/>
              </a:defRPr>
            </a:lvl1pPr>
            <a:lvl2pPr algn="ctr">
              <a:defRPr/>
            </a:lvl2pPr>
            <a:lvl3pPr algn="ctr">
              <a:defRPr/>
            </a:lvl3pPr>
            <a:lvl4pPr algn="ctr">
              <a:lnSpc>
                <a:spcPct val="150000"/>
              </a:lnSpc>
              <a:defRPr/>
            </a:lvl4pPr>
            <a:lvl5pPr algn="ctr">
              <a:defRPr/>
            </a:lvl5pPr>
          </a:lstStyle>
          <a:p>
            <a:pPr lvl="0" rtl="0"/>
            <a:r>
              <a:rPr lang="vi-VN" noProof="0" dirty="0"/>
              <a:t>VIẾT TIÊU ĐỀ TẠI ĐÂY</a:t>
            </a:r>
          </a:p>
        </p:txBody>
      </p:sp>
      <p:sp>
        <p:nvSpPr>
          <p:cNvPr id="41" name="Chỗ dành sẵn cho văn bản 3">
            <a:extLst>
              <a:ext uri="{FF2B5EF4-FFF2-40B4-BE49-F238E27FC236}">
                <a16:creationId xmlns:a16="http://schemas.microsoft.com/office/drawing/2014/main" id="{7D73FC3A-EB30-4FD3-B2A9-9E6A7F62BB97}"/>
              </a:ext>
            </a:extLst>
          </p:cNvPr>
          <p:cNvSpPr>
            <a:spLocks noGrp="1"/>
          </p:cNvSpPr>
          <p:nvPr>
            <p:ph type="body" sz="half" idx="107"/>
          </p:nvPr>
        </p:nvSpPr>
        <p:spPr>
          <a:xfrm>
            <a:off x="6612365" y="3462109"/>
            <a:ext cx="4979928" cy="3262853"/>
          </a:xfrm>
        </p:spPr>
        <p:txBody>
          <a:bodyPr rtlCol="0">
            <a:normAutofit/>
          </a:bodyPr>
          <a:lstStyle>
            <a:lvl1pPr marL="0" indent="0">
              <a:lnSpc>
                <a:spcPct val="150000"/>
              </a:lnSpc>
              <a:buNone/>
              <a:defRPr sz="1400">
                <a:latin typeface="Calibri Light (Heading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VN" noProof="0"/>
              <a:t>Bấm để chỉnh sửa kiểu văn bản của Bản cái</a:t>
            </a:r>
          </a:p>
        </p:txBody>
      </p:sp>
      <p:sp>
        <p:nvSpPr>
          <p:cNvPr id="42" name="Hình tự do: Hình 41">
            <a:extLst>
              <a:ext uri="{FF2B5EF4-FFF2-40B4-BE49-F238E27FC236}">
                <a16:creationId xmlns:a16="http://schemas.microsoft.com/office/drawing/2014/main" id="{07C33C9A-D7E8-4C10-B4DD-F1B8B3CAF4D7}"/>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
        <p:nvSpPr>
          <p:cNvPr id="44" name="Hình tự do: Hình 43">
            <a:extLst>
              <a:ext uri="{FF2B5EF4-FFF2-40B4-BE49-F238E27FC236}">
                <a16:creationId xmlns:a16="http://schemas.microsoft.com/office/drawing/2014/main" id="{6669BDAC-80FA-43B7-AF04-AC360CBD9C88}"/>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
        <p:nvSpPr>
          <p:cNvPr id="2" name="Tiêu đề 1">
            <a:extLst>
              <a:ext uri="{FF2B5EF4-FFF2-40B4-BE49-F238E27FC236}">
                <a16:creationId xmlns:a16="http://schemas.microsoft.com/office/drawing/2014/main" id="{16CB0A3E-9615-4403-8894-873513E49039}"/>
              </a:ext>
            </a:extLst>
          </p:cNvPr>
          <p:cNvSpPr>
            <a:spLocks noGrp="1"/>
          </p:cNvSpPr>
          <p:nvPr>
            <p:ph type="title" hasCustomPrompt="1"/>
          </p:nvPr>
        </p:nvSpPr>
        <p:spPr>
          <a:xfrm>
            <a:off x="1099631" y="2825496"/>
            <a:ext cx="4983480" cy="603504"/>
          </a:xfrm>
        </p:spPr>
        <p:txBody>
          <a:bodyPr vert="horz" lIns="91440" tIns="0" rIns="91440" bIns="0" rtlCol="0" anchor="ctr" anchorCtr="0">
            <a:noAutofit/>
          </a:bodyPr>
          <a:lstStyle>
            <a:lvl1pPr marL="0" indent="0" algn="ctr">
              <a:buFont typeface="+mj-lt"/>
              <a:buNone/>
              <a:defRPr lang="en-US" sz="1800" b="1" cap="all" baseline="0" dirty="0">
                <a:solidFill>
                  <a:schemeClr val="tx1">
                    <a:lumMod val="85000"/>
                    <a:lumOff val="15000"/>
                  </a:schemeClr>
                </a:solidFill>
                <a:ea typeface="+mn-ea"/>
                <a:cs typeface="+mn-cs"/>
              </a:defRPr>
            </a:lvl1pPr>
          </a:lstStyle>
          <a:p>
            <a:pPr marL="342900" lvl="0" indent="-342900" algn="ctr" rtl="0">
              <a:lnSpc>
                <a:spcPct val="100000"/>
              </a:lnSpc>
              <a:spcBef>
                <a:spcPts val="0"/>
              </a:spcBef>
            </a:pPr>
            <a:r>
              <a:rPr lang="vi-VN" noProof="0" dirty="0"/>
              <a:t>VIẾT TIÊU ĐỀ TẠI ĐÂY</a:t>
            </a:r>
          </a:p>
        </p:txBody>
      </p:sp>
    </p:spTree>
    <p:extLst>
      <p:ext uri="{BB962C8B-B14F-4D97-AF65-F5344CB8AC3E}">
        <p14:creationId xmlns:p14="http://schemas.microsoft.com/office/powerpoint/2010/main" val="2375954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rang chiếu thanh chia 2">
    <p:spTree>
      <p:nvGrpSpPr>
        <p:cNvPr id="1" name=""/>
        <p:cNvGrpSpPr/>
        <p:nvPr/>
      </p:nvGrpSpPr>
      <p:grpSpPr>
        <a:xfrm>
          <a:off x="0" y="0"/>
          <a:ext cx="0" cy="0"/>
          <a:chOff x="0" y="0"/>
          <a:chExt cx="0" cy="0"/>
        </a:xfrm>
      </p:grpSpPr>
      <p:sp>
        <p:nvSpPr>
          <p:cNvPr id="25" name="Chỗ dành sẵn cho Hình ảnh 24">
            <a:extLst>
              <a:ext uri="{FF2B5EF4-FFF2-40B4-BE49-F238E27FC236}">
                <a16:creationId xmlns:a16="http://schemas.microsoft.com/office/drawing/2014/main" id="{F234FF3D-DFA8-484F-A7A7-95C7BF99FEF3}"/>
              </a:ext>
            </a:extLst>
          </p:cNvPr>
          <p:cNvSpPr>
            <a:spLocks noGrp="1"/>
          </p:cNvSpPr>
          <p:nvPr>
            <p:ph type="pic" sz="quarter" idx="71"/>
          </p:nvPr>
        </p:nvSpPr>
        <p:spPr>
          <a:xfrm>
            <a:off x="1104901" y="0"/>
            <a:ext cx="5402083" cy="68580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rtlCol="0">
            <a:noAutofit/>
          </a:bodyPr>
          <a:lstStyle/>
          <a:p>
            <a:pPr rtl="0"/>
            <a:r>
              <a:rPr lang="vi-VN" noProof="0"/>
              <a:t>Bấm biểu tượng để thêm hình ảnh</a:t>
            </a:r>
            <a:endParaRPr lang="vi-VN" noProof="0" dirty="0"/>
          </a:p>
        </p:txBody>
      </p:sp>
      <p:sp>
        <p:nvSpPr>
          <p:cNvPr id="66" name="Hình bầu dục 65"/>
          <p:cNvSpPr/>
          <p:nvPr/>
        </p:nvSpPr>
        <p:spPr>
          <a:xfrm>
            <a:off x="697641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vi-VN" sz="2700" noProof="0" dirty="0">
              <a:latin typeface="Calibri (Body)"/>
            </a:endParaRPr>
          </a:p>
        </p:txBody>
      </p:sp>
      <p:sp>
        <p:nvSpPr>
          <p:cNvPr id="35" name="Hình bầu dục 34"/>
          <p:cNvSpPr/>
          <p:nvPr/>
        </p:nvSpPr>
        <p:spPr>
          <a:xfrm>
            <a:off x="1524000" y="1812813"/>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22" name="Hình bầu dục 21"/>
          <p:cNvSpPr/>
          <p:nvPr userDrawn="1"/>
        </p:nvSpPr>
        <p:spPr>
          <a:xfrm>
            <a:off x="1104900"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rtl="0"/>
            <a:endParaRPr lang="vi-VN" sz="2700" noProof="0" dirty="0">
              <a:latin typeface="Calibri (Body)"/>
            </a:endParaRPr>
          </a:p>
        </p:txBody>
      </p:sp>
      <p:sp>
        <p:nvSpPr>
          <p:cNvPr id="23" name="Chỗ dành sẵn cho Văn bản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6368726" y="3534503"/>
            <a:ext cx="4560094" cy="465997"/>
          </a:xfrm>
        </p:spPr>
        <p:txBody>
          <a:bodyPr rtlCol="0">
            <a:noAutofit/>
          </a:bodyPr>
          <a:lstStyle>
            <a:lvl1pPr marL="0" indent="0">
              <a:buNone/>
              <a:defRPr sz="18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vi-VN" noProof="0" dirty="0"/>
              <a:t>CHỈNH SỬA KIỂU VĂN BẢN </a:t>
            </a:r>
            <a:r>
              <a:rPr lang="vi-VN" noProof="0" dirty="0" err="1"/>
              <a:t>BẢN</a:t>
            </a:r>
            <a:r>
              <a:rPr lang="vi-VN" noProof="0" dirty="0"/>
              <a:t> CÁI</a:t>
            </a:r>
          </a:p>
        </p:txBody>
      </p:sp>
      <p:sp>
        <p:nvSpPr>
          <p:cNvPr id="24" name="Hình tự do: Hình 23">
            <a:extLst>
              <a:ext uri="{FF2B5EF4-FFF2-40B4-BE49-F238E27FC236}">
                <a16:creationId xmlns:a16="http://schemas.microsoft.com/office/drawing/2014/main" id="{0374FC2C-96CE-4523-B50F-ADC18C0A998B}"/>
              </a:ext>
            </a:extLst>
          </p:cNvPr>
          <p:cNvSpPr/>
          <p:nvPr userDrawn="1"/>
        </p:nvSpPr>
        <p:spPr>
          <a:xfrm rot="10800000">
            <a:off x="8439878" y="5850862"/>
            <a:ext cx="3682959" cy="100713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
        <p:nvSpPr>
          <p:cNvPr id="2" name="Tiêu đề 1">
            <a:extLst>
              <a:ext uri="{FF2B5EF4-FFF2-40B4-BE49-F238E27FC236}">
                <a16:creationId xmlns:a16="http://schemas.microsoft.com/office/drawing/2014/main" id="{1C9E8541-FA8A-4117-90A5-95E6E9B80D9D}"/>
              </a:ext>
            </a:extLst>
          </p:cNvPr>
          <p:cNvSpPr>
            <a:spLocks noGrp="1"/>
          </p:cNvSpPr>
          <p:nvPr>
            <p:ph type="title"/>
          </p:nvPr>
        </p:nvSpPr>
        <p:spPr>
          <a:xfrm>
            <a:off x="6365964" y="1864903"/>
            <a:ext cx="4562856" cy="1563624"/>
          </a:xfrm>
        </p:spPr>
        <p:txBody>
          <a:bodyPr vert="horz" lIns="91440" tIns="0" rIns="91440" bIns="0" rtlCol="0" anchor="b" anchorCtr="0">
            <a:noAutofit/>
          </a:bodyPr>
          <a:lstStyle>
            <a:lvl1pPr>
              <a:defRPr lang="en-US" sz="3600" b="0" baseline="0">
                <a:solidFill>
                  <a:schemeClr val="tx1">
                    <a:lumMod val="85000"/>
                    <a:lumOff val="15000"/>
                  </a:schemeClr>
                </a:solidFill>
                <a:ea typeface="+mn-ea"/>
                <a:cs typeface="+mn-cs"/>
              </a:defRPr>
            </a:lvl1pPr>
          </a:lstStyle>
          <a:p>
            <a:pPr marL="0" lvl="0" indent="0" rtl="0">
              <a:lnSpc>
                <a:spcPct val="100000"/>
              </a:lnSpc>
              <a:spcBef>
                <a:spcPts val="0"/>
              </a:spcBef>
              <a:buFont typeface="Arial" panose="020B0604020202020204" pitchFamily="34" charset="0"/>
            </a:pPr>
            <a:r>
              <a:rPr lang="vi-VN" noProof="0"/>
              <a:t>Bấm để sửa kiểu tiêu đề Bản cái</a:t>
            </a:r>
            <a:endParaRPr lang="vi-VN" noProof="0" dirty="0"/>
          </a:p>
        </p:txBody>
      </p:sp>
    </p:spTree>
    <p:extLst>
      <p:ext uri="{BB962C8B-B14F-4D97-AF65-F5344CB8AC3E}">
        <p14:creationId xmlns:p14="http://schemas.microsoft.com/office/powerpoint/2010/main" val="3298736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rống ">
    <p:spTree>
      <p:nvGrpSpPr>
        <p:cNvPr id="1" name=""/>
        <p:cNvGrpSpPr/>
        <p:nvPr/>
      </p:nvGrpSpPr>
      <p:grpSpPr>
        <a:xfrm>
          <a:off x="0" y="0"/>
          <a:ext cx="0" cy="0"/>
          <a:chOff x="0" y="0"/>
          <a:chExt cx="0" cy="0"/>
        </a:xfrm>
      </p:grpSpPr>
      <p:sp>
        <p:nvSpPr>
          <p:cNvPr id="3" name="Chỗ dành sẵn cho Hình ảnh 2">
            <a:extLst>
              <a:ext uri="{FF2B5EF4-FFF2-40B4-BE49-F238E27FC236}">
                <a16:creationId xmlns:a16="http://schemas.microsoft.com/office/drawing/2014/main" id="{DE635FD8-712D-4EE2-A5B6-3DD8DE9C25E9}"/>
              </a:ext>
            </a:extLst>
          </p:cNvPr>
          <p:cNvSpPr>
            <a:spLocks noGrp="1"/>
          </p:cNvSpPr>
          <p:nvPr>
            <p:ph type="pic" sz="quarter" idx="10"/>
          </p:nvPr>
        </p:nvSpPr>
        <p:spPr>
          <a:xfrm>
            <a:off x="1104900" y="0"/>
            <a:ext cx="11087100" cy="6858000"/>
          </a:xfrm>
        </p:spPr>
        <p:txBody>
          <a:bodyPr rtlCol="0"/>
          <a:lstStyle/>
          <a:p>
            <a:pPr rtl="0"/>
            <a:r>
              <a:rPr lang="vi-VN" noProof="0"/>
              <a:t>Bấm biểu tượng để thêm hình ảnh</a:t>
            </a:r>
            <a:endParaRPr lang="vi-VN" noProof="0" dirty="0"/>
          </a:p>
        </p:txBody>
      </p:sp>
      <p:sp>
        <p:nvSpPr>
          <p:cNvPr id="5" name="Tiêu đề 4">
            <a:extLst>
              <a:ext uri="{FF2B5EF4-FFF2-40B4-BE49-F238E27FC236}">
                <a16:creationId xmlns:a16="http://schemas.microsoft.com/office/drawing/2014/main" id="{BAB3F602-0F3F-45E1-BDB9-44D57F6096E3}"/>
              </a:ext>
            </a:extLst>
          </p:cNvPr>
          <p:cNvSpPr>
            <a:spLocks noGrp="1"/>
          </p:cNvSpPr>
          <p:nvPr>
            <p:ph type="title" hasCustomPrompt="1"/>
          </p:nvPr>
        </p:nvSpPr>
        <p:spPr>
          <a:xfrm>
            <a:off x="9385986" y="853066"/>
            <a:ext cx="2097590" cy="1331680"/>
          </a:xfrm>
        </p:spPr>
        <p:txBody>
          <a:bodyPr rtlCol="0">
            <a:normAutofit/>
          </a:bodyPr>
          <a:lstStyle>
            <a:lvl1pPr algn="ctr">
              <a:defRPr sz="2800"/>
            </a:lvl1pPr>
          </a:lstStyle>
          <a:p>
            <a:pPr rtl="0"/>
            <a:r>
              <a:rPr lang="vi-VN" noProof="0" dirty="0" err="1"/>
              <a:t>Chú</a:t>
            </a:r>
            <a:r>
              <a:rPr lang="vi-VN" noProof="0" dirty="0"/>
              <a:t> </a:t>
            </a:r>
            <a:r>
              <a:rPr lang="vi-VN" noProof="0" dirty="0" err="1"/>
              <a:t>thích</a:t>
            </a:r>
            <a:endParaRPr lang="vi-VN" noProof="0" dirty="0"/>
          </a:p>
        </p:txBody>
      </p:sp>
    </p:spTree>
    <p:extLst>
      <p:ext uri="{BB962C8B-B14F-4D97-AF65-F5344CB8AC3E}">
        <p14:creationId xmlns:p14="http://schemas.microsoft.com/office/powerpoint/2010/main" val="1065463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Đầu trang của Mục">
    <p:spTree>
      <p:nvGrpSpPr>
        <p:cNvPr id="1" name=""/>
        <p:cNvGrpSpPr/>
        <p:nvPr/>
      </p:nvGrpSpPr>
      <p:grpSpPr>
        <a:xfrm>
          <a:off x="0" y="0"/>
          <a:ext cx="0" cy="0"/>
          <a:chOff x="0" y="0"/>
          <a:chExt cx="0" cy="0"/>
        </a:xfrm>
      </p:grpSpPr>
      <p:pic>
        <p:nvPicPr>
          <p:cNvPr id="14" name="Hình ảnh 13">
            <a:extLst>
              <a:ext uri="{FF2B5EF4-FFF2-40B4-BE49-F238E27FC236}">
                <a16:creationId xmlns:a16="http://schemas.microsoft.com/office/drawing/2014/main" id="{EA32EE4F-6B2E-4FCC-BC34-5BF831F90260}"/>
              </a:ext>
            </a:extLst>
          </p:cNvPr>
          <p:cNvPicPr>
            <a:picLocks noChangeAspect="1"/>
          </p:cNvPicPr>
          <p:nvPr userDrawn="1"/>
        </p:nvPicPr>
        <p:blipFill>
          <a:blip r:embed="rId2"/>
          <a:srcRect/>
          <a:stretch>
            <a:fillRect/>
          </a:stretch>
        </p:blipFill>
        <p:spPr>
          <a:xfrm>
            <a:off x="5425439" y="0"/>
            <a:ext cx="6766561" cy="6858000"/>
          </a:xfrm>
          <a:custGeom>
            <a:avLst/>
            <a:gdLst>
              <a:gd name="connsiteX0" fmla="*/ 0 w 6766561"/>
              <a:gd name="connsiteY0" fmla="*/ 0 h 6858000"/>
              <a:gd name="connsiteX1" fmla="*/ 6766561 w 6766561"/>
              <a:gd name="connsiteY1" fmla="*/ 0 h 6858000"/>
              <a:gd name="connsiteX2" fmla="*/ 6766561 w 6766561"/>
              <a:gd name="connsiteY2" fmla="*/ 6858000 h 6858000"/>
              <a:gd name="connsiteX3" fmla="*/ 0 w 6766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66561" h="6858000">
                <a:moveTo>
                  <a:pt x="0" y="0"/>
                </a:moveTo>
                <a:lnTo>
                  <a:pt x="6766561" y="0"/>
                </a:lnTo>
                <a:lnTo>
                  <a:pt x="6766561" y="6858000"/>
                </a:lnTo>
                <a:lnTo>
                  <a:pt x="0" y="6858000"/>
                </a:lnTo>
                <a:close/>
              </a:path>
            </a:pathLst>
          </a:custGeom>
        </p:spPr>
      </p:pic>
      <p:sp>
        <p:nvSpPr>
          <p:cNvPr id="23" name="Hình bầu dục 22"/>
          <p:cNvSpPr/>
          <p:nvPr/>
        </p:nvSpPr>
        <p:spPr>
          <a:xfrm>
            <a:off x="1755742"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66" name="Hình bầu dục 65"/>
          <p:cNvSpPr/>
          <p:nvPr/>
        </p:nvSpPr>
        <p:spPr>
          <a:xfrm>
            <a:off x="392841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vi-VN" sz="2700" noProof="0" dirty="0">
              <a:latin typeface="Calibri (Body)"/>
            </a:endParaRPr>
          </a:p>
        </p:txBody>
      </p:sp>
      <p:sp>
        <p:nvSpPr>
          <p:cNvPr id="35" name="Hình bầu dục 34"/>
          <p:cNvSpPr/>
          <p:nvPr/>
        </p:nvSpPr>
        <p:spPr>
          <a:xfrm>
            <a:off x="1524000" y="1812813"/>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18" name="Hình tự do: Hình 17">
            <a:extLst>
              <a:ext uri="{FF2B5EF4-FFF2-40B4-BE49-F238E27FC236}">
                <a16:creationId xmlns:a16="http://schemas.microsoft.com/office/drawing/2014/main" id="{125D7C1C-9CF4-47B3-9ABC-8F0E2CE6CD31}"/>
              </a:ext>
            </a:extLst>
          </p:cNvPr>
          <p:cNvSpPr/>
          <p:nvPr userDrawn="1"/>
        </p:nvSpPr>
        <p:spPr>
          <a:xfrm rot="10800000">
            <a:off x="3192203"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
        <p:nvSpPr>
          <p:cNvPr id="19" name="Hình tự do: Hình 18">
            <a:extLst>
              <a:ext uri="{FF2B5EF4-FFF2-40B4-BE49-F238E27FC236}">
                <a16:creationId xmlns:a16="http://schemas.microsoft.com/office/drawing/2014/main" id="{B0B53361-3F22-4468-B6F8-71E345F7077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
        <p:nvSpPr>
          <p:cNvPr id="2" name="Tiêu đề 1">
            <a:extLst>
              <a:ext uri="{FF2B5EF4-FFF2-40B4-BE49-F238E27FC236}">
                <a16:creationId xmlns:a16="http://schemas.microsoft.com/office/drawing/2014/main" id="{B4B38687-48E7-4488-BB10-BDE4F5A73622}"/>
              </a:ext>
            </a:extLst>
          </p:cNvPr>
          <p:cNvSpPr>
            <a:spLocks noGrp="1"/>
          </p:cNvSpPr>
          <p:nvPr>
            <p:ph type="title"/>
          </p:nvPr>
        </p:nvSpPr>
        <p:spPr>
          <a:xfrm>
            <a:off x="1533144" y="1237089"/>
            <a:ext cx="4562856" cy="1563624"/>
          </a:xfrm>
        </p:spPr>
        <p:txBody>
          <a:bodyPr vert="horz" lIns="91440" tIns="0" rIns="91440" bIns="0" rtlCol="0" anchor="b" anchorCtr="0">
            <a:noAutofit/>
          </a:bodyPr>
          <a:lstStyle>
            <a:lvl1pPr>
              <a:defRPr lang="en-US" sz="3600" b="0" baseline="0" dirty="0">
                <a:solidFill>
                  <a:schemeClr val="tx1">
                    <a:lumMod val="85000"/>
                    <a:lumOff val="15000"/>
                  </a:schemeClr>
                </a:solidFill>
                <a:ea typeface="+mn-ea"/>
                <a:cs typeface="+mn-cs"/>
              </a:defRPr>
            </a:lvl1pPr>
          </a:lstStyle>
          <a:p>
            <a:pPr marL="0" lvl="0" indent="0" rtl="0">
              <a:lnSpc>
                <a:spcPct val="100000"/>
              </a:lnSpc>
              <a:spcBef>
                <a:spcPts val="0"/>
              </a:spcBef>
              <a:buFont typeface="Arial" panose="020B0604020202020204" pitchFamily="34" charset="0"/>
            </a:pPr>
            <a:r>
              <a:rPr lang="vi-VN" noProof="0"/>
              <a:t>Bấm để sửa kiểu tiêu đề Bản cái</a:t>
            </a:r>
            <a:endParaRPr lang="vi-VN" noProof="0" dirty="0"/>
          </a:p>
        </p:txBody>
      </p:sp>
      <p:sp>
        <p:nvSpPr>
          <p:cNvPr id="6" name="Hình chữ nhật 5">
            <a:extLst>
              <a:ext uri="{FF2B5EF4-FFF2-40B4-BE49-F238E27FC236}">
                <a16:creationId xmlns:a16="http://schemas.microsoft.com/office/drawing/2014/main" id="{9F3A5C24-92D8-4CC1-AF50-F29B9C30BDBB}"/>
              </a:ext>
            </a:extLst>
          </p:cNvPr>
          <p:cNvSpPr/>
          <p:nvPr userDrawn="1"/>
        </p:nvSpPr>
        <p:spPr>
          <a:xfrm>
            <a:off x="5425439" y="0"/>
            <a:ext cx="6766561"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
        <p:nvSpPr>
          <p:cNvPr id="11" name="Chỗ dành sẵn cho Văn bản 2">
            <a:extLst>
              <a:ext uri="{FF2B5EF4-FFF2-40B4-BE49-F238E27FC236}">
                <a16:creationId xmlns:a16="http://schemas.microsoft.com/office/drawing/2014/main" id="{89F459E6-70DE-4FF8-AD0C-1B49B34CF781}"/>
              </a:ext>
            </a:extLst>
          </p:cNvPr>
          <p:cNvSpPr>
            <a:spLocks noGrp="1"/>
          </p:cNvSpPr>
          <p:nvPr>
            <p:ph type="body" idx="1"/>
          </p:nvPr>
        </p:nvSpPr>
        <p:spPr>
          <a:xfrm>
            <a:off x="1533143" y="2888791"/>
            <a:ext cx="4562856" cy="2410459"/>
          </a:xfrm>
        </p:spPr>
        <p:txBody>
          <a:bodyPr vert="horz" lIns="91440" tIns="73152" rIns="91440" bIns="45720" rtlCol="0">
            <a:noAutofit/>
          </a:bodyPr>
          <a:lstStyle>
            <a:lvl1pPr marL="0" indent="0" algn="l">
              <a:buNone/>
              <a:defRPr lang="en-US" sz="1400" b="0" i="0" baseline="0">
                <a:effectLst/>
              </a:defRPr>
            </a:lvl1pPr>
          </a:lstStyle>
          <a:p>
            <a:pPr marL="228600" lvl="0" indent="-228600" rtl="0">
              <a:lnSpc>
                <a:spcPct val="145000"/>
              </a:lnSpc>
              <a:spcBef>
                <a:spcPts val="0"/>
              </a:spcBef>
            </a:pPr>
            <a:r>
              <a:rPr lang="vi-VN" noProof="0"/>
              <a:t>Bấm để chỉnh sửa kiểu văn bản của Bản cái</a:t>
            </a:r>
          </a:p>
        </p:txBody>
      </p:sp>
    </p:spTree>
    <p:extLst>
      <p:ext uri="{BB962C8B-B14F-4D97-AF65-F5344CB8AC3E}">
        <p14:creationId xmlns:p14="http://schemas.microsoft.com/office/powerpoint/2010/main" val="2369750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i Nội dung">
    <p:spTree>
      <p:nvGrpSpPr>
        <p:cNvPr id="1" name=""/>
        <p:cNvGrpSpPr/>
        <p:nvPr/>
      </p:nvGrpSpPr>
      <p:grpSpPr>
        <a:xfrm>
          <a:off x="0" y="0"/>
          <a:ext cx="0" cy="0"/>
          <a:chOff x="0" y="0"/>
          <a:chExt cx="0" cy="0"/>
        </a:xfrm>
      </p:grpSpPr>
      <p:sp>
        <p:nvSpPr>
          <p:cNvPr id="7" name="Hình bầu dục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8" name="Hình bầu dục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9" name="Hình bầu dục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vi-VN" sz="2700" noProof="0" dirty="0">
              <a:latin typeface="Calibri (Body)"/>
            </a:endParaRPr>
          </a:p>
        </p:txBody>
      </p:sp>
      <p:sp>
        <p:nvSpPr>
          <p:cNvPr id="10" name="Hình bầu dục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11" name="Hình tự do: Hình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
        <p:nvSpPr>
          <p:cNvPr id="12" name="Hình tự do: Hình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
        <p:nvSpPr>
          <p:cNvPr id="14" name="Tiêu đề 13">
            <a:extLst>
              <a:ext uri="{FF2B5EF4-FFF2-40B4-BE49-F238E27FC236}">
                <a16:creationId xmlns:a16="http://schemas.microsoft.com/office/drawing/2014/main" id="{EAF2EDC5-8FCA-8543-8C1F-688DA6DC9B9D}"/>
              </a:ext>
            </a:extLst>
          </p:cNvPr>
          <p:cNvSpPr>
            <a:spLocks noGrp="1"/>
          </p:cNvSpPr>
          <p:nvPr>
            <p:ph type="title"/>
          </p:nvPr>
        </p:nvSpPr>
        <p:spPr/>
        <p:txBody>
          <a:bodyPr rtlCol="0"/>
          <a:lstStyle/>
          <a:p>
            <a:pPr rtl="0"/>
            <a:r>
              <a:rPr lang="vi-VN" noProof="0"/>
              <a:t>Bấm để sửa kiểu tiêu đề Bản cái</a:t>
            </a:r>
            <a:endParaRPr lang="vi-VN" noProof="0" dirty="0"/>
          </a:p>
        </p:txBody>
      </p:sp>
      <p:sp>
        <p:nvSpPr>
          <p:cNvPr id="13" name="Chỗ dành sẵn cho Nội dung 2">
            <a:extLst>
              <a:ext uri="{FF2B5EF4-FFF2-40B4-BE49-F238E27FC236}">
                <a16:creationId xmlns:a16="http://schemas.microsoft.com/office/drawing/2014/main" id="{28B56F67-6D31-4B9E-8530-E063E5785A3B}"/>
              </a:ext>
            </a:extLst>
          </p:cNvPr>
          <p:cNvSpPr>
            <a:spLocks noGrp="1"/>
          </p:cNvSpPr>
          <p:nvPr>
            <p:ph sz="half" idx="1"/>
          </p:nvPr>
        </p:nvSpPr>
        <p:spPr>
          <a:xfrm>
            <a:off x="1104900" y="1338606"/>
            <a:ext cx="4914900" cy="4838357"/>
          </a:xfrm>
        </p:spPr>
        <p:txBody>
          <a:bodyPr rtlCol="0"/>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
        <p:nvSpPr>
          <p:cNvPr id="15" name="Chỗ dành sẵn cho nội dung 3">
            <a:extLst>
              <a:ext uri="{FF2B5EF4-FFF2-40B4-BE49-F238E27FC236}">
                <a16:creationId xmlns:a16="http://schemas.microsoft.com/office/drawing/2014/main" id="{69E53391-9670-4404-BC42-063A6EC48EAA}"/>
              </a:ext>
            </a:extLst>
          </p:cNvPr>
          <p:cNvSpPr>
            <a:spLocks noGrp="1"/>
          </p:cNvSpPr>
          <p:nvPr>
            <p:ph sz="half" idx="2"/>
          </p:nvPr>
        </p:nvSpPr>
        <p:spPr>
          <a:xfrm>
            <a:off x="6172202" y="1338606"/>
            <a:ext cx="5181598" cy="4838357"/>
          </a:xfrm>
        </p:spPr>
        <p:txBody>
          <a:bodyPr rtlCol="0"/>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Tree>
    <p:extLst>
      <p:ext uri="{BB962C8B-B14F-4D97-AF65-F5344CB8AC3E}">
        <p14:creationId xmlns:p14="http://schemas.microsoft.com/office/powerpoint/2010/main" val="1950755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o sánh">
    <p:spTree>
      <p:nvGrpSpPr>
        <p:cNvPr id="1" name=""/>
        <p:cNvGrpSpPr/>
        <p:nvPr/>
      </p:nvGrpSpPr>
      <p:grpSpPr>
        <a:xfrm>
          <a:off x="0" y="0"/>
          <a:ext cx="0" cy="0"/>
          <a:chOff x="0" y="0"/>
          <a:chExt cx="0" cy="0"/>
        </a:xfrm>
      </p:grpSpPr>
      <p:sp>
        <p:nvSpPr>
          <p:cNvPr id="7" name="Hình bầu dục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8" name="Hình bầu dục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9" name="Hình bầu dục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vi-VN" sz="2700" noProof="0" dirty="0">
              <a:latin typeface="Calibri (Body)"/>
            </a:endParaRPr>
          </a:p>
        </p:txBody>
      </p:sp>
      <p:sp>
        <p:nvSpPr>
          <p:cNvPr id="10" name="Hình bầu dục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noProof="0" dirty="0">
              <a:latin typeface="Calibri (Body)"/>
            </a:endParaRPr>
          </a:p>
        </p:txBody>
      </p:sp>
      <p:sp>
        <p:nvSpPr>
          <p:cNvPr id="11" name="Hình tự do: Hình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
        <p:nvSpPr>
          <p:cNvPr id="12" name="Hình tự do: Hình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Calibri (Body)"/>
            </a:endParaRPr>
          </a:p>
        </p:txBody>
      </p:sp>
      <p:sp>
        <p:nvSpPr>
          <p:cNvPr id="14" name="Tiêu đề 13">
            <a:extLst>
              <a:ext uri="{FF2B5EF4-FFF2-40B4-BE49-F238E27FC236}">
                <a16:creationId xmlns:a16="http://schemas.microsoft.com/office/drawing/2014/main" id="{EAF2EDC5-8FCA-8543-8C1F-688DA6DC9B9D}"/>
              </a:ext>
            </a:extLst>
          </p:cNvPr>
          <p:cNvSpPr>
            <a:spLocks noGrp="1"/>
          </p:cNvSpPr>
          <p:nvPr>
            <p:ph type="title"/>
          </p:nvPr>
        </p:nvSpPr>
        <p:spPr/>
        <p:txBody>
          <a:bodyPr rtlCol="0"/>
          <a:lstStyle/>
          <a:p>
            <a:pPr rtl="0"/>
            <a:r>
              <a:rPr lang="vi-VN" noProof="0"/>
              <a:t>Bấm để sửa kiểu tiêu đề Bản cái</a:t>
            </a:r>
            <a:endParaRPr lang="vi-VN" noProof="0" dirty="0"/>
          </a:p>
        </p:txBody>
      </p:sp>
      <p:sp>
        <p:nvSpPr>
          <p:cNvPr id="16" name="Chỗ dành sẵn cho Văn bản 2">
            <a:extLst>
              <a:ext uri="{FF2B5EF4-FFF2-40B4-BE49-F238E27FC236}">
                <a16:creationId xmlns:a16="http://schemas.microsoft.com/office/drawing/2014/main" id="{9473839A-0FBA-4FFD-963E-C459DBF0194B}"/>
              </a:ext>
            </a:extLst>
          </p:cNvPr>
          <p:cNvSpPr>
            <a:spLocks noGrp="1"/>
          </p:cNvSpPr>
          <p:nvPr>
            <p:ph type="body" idx="1"/>
          </p:nvPr>
        </p:nvSpPr>
        <p:spPr>
          <a:xfrm>
            <a:off x="1104900" y="1341797"/>
            <a:ext cx="4892675" cy="823912"/>
          </a:xfrm>
        </p:spPr>
        <p:txBody>
          <a:bodyPr rtlCol="0"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VN" noProof="0"/>
              <a:t>Bấm để chỉnh sửa kiểu văn bản của Bản cái</a:t>
            </a:r>
          </a:p>
        </p:txBody>
      </p:sp>
      <p:sp>
        <p:nvSpPr>
          <p:cNvPr id="17" name="Chỗ dành sẵn cho nội dung 3">
            <a:extLst>
              <a:ext uri="{FF2B5EF4-FFF2-40B4-BE49-F238E27FC236}">
                <a16:creationId xmlns:a16="http://schemas.microsoft.com/office/drawing/2014/main" id="{780A680B-0184-4FD9-B262-BC525F0FE003}"/>
              </a:ext>
            </a:extLst>
          </p:cNvPr>
          <p:cNvSpPr>
            <a:spLocks noGrp="1"/>
          </p:cNvSpPr>
          <p:nvPr>
            <p:ph sz="half" idx="2"/>
          </p:nvPr>
        </p:nvSpPr>
        <p:spPr>
          <a:xfrm>
            <a:off x="1104900" y="2308409"/>
            <a:ext cx="4892675" cy="3881254"/>
          </a:xfrm>
        </p:spPr>
        <p:txBody>
          <a:bodyPr rtlCol="0">
            <a:normAutofit/>
          </a:bodyPr>
          <a:lstStyle>
            <a:lvl1pPr>
              <a:defRPr sz="2400"/>
            </a:lvl1pPr>
            <a:lvl2pPr>
              <a:defRPr sz="2000"/>
            </a:lvl2pPr>
            <a:lvl3pPr>
              <a:defRPr sz="1800"/>
            </a:lvl3pPr>
            <a:lvl4pPr>
              <a:defRPr sz="1600"/>
            </a:lvl4pPr>
            <a:lvl5pPr>
              <a:defRPr sz="1600"/>
            </a:lvl5pPr>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
        <p:nvSpPr>
          <p:cNvPr id="18" name="Chỗ dành sẵn cho Văn bản 4">
            <a:extLst>
              <a:ext uri="{FF2B5EF4-FFF2-40B4-BE49-F238E27FC236}">
                <a16:creationId xmlns:a16="http://schemas.microsoft.com/office/drawing/2014/main" id="{2BB13104-4CA8-41CF-97D3-CC8715182B0E}"/>
              </a:ext>
            </a:extLst>
          </p:cNvPr>
          <p:cNvSpPr>
            <a:spLocks noGrp="1"/>
          </p:cNvSpPr>
          <p:nvPr>
            <p:ph type="body" sz="quarter" idx="3"/>
          </p:nvPr>
        </p:nvSpPr>
        <p:spPr>
          <a:xfrm>
            <a:off x="6194426" y="1341797"/>
            <a:ext cx="5160961" cy="823912"/>
          </a:xfrm>
        </p:spPr>
        <p:txBody>
          <a:bodyPr rtlCol="0"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VN" noProof="0"/>
              <a:t>Bấm để chỉnh sửa kiểu văn bản của Bản cái</a:t>
            </a:r>
          </a:p>
        </p:txBody>
      </p:sp>
      <p:sp>
        <p:nvSpPr>
          <p:cNvPr id="19" name="Chỗ dành sẵn cho nội dung 5">
            <a:extLst>
              <a:ext uri="{FF2B5EF4-FFF2-40B4-BE49-F238E27FC236}">
                <a16:creationId xmlns:a16="http://schemas.microsoft.com/office/drawing/2014/main" id="{F6A37A72-F47E-45B8-B790-D1444B002380}"/>
              </a:ext>
            </a:extLst>
          </p:cNvPr>
          <p:cNvSpPr>
            <a:spLocks noGrp="1"/>
          </p:cNvSpPr>
          <p:nvPr>
            <p:ph sz="quarter" idx="4"/>
          </p:nvPr>
        </p:nvSpPr>
        <p:spPr>
          <a:xfrm>
            <a:off x="6194426" y="2308409"/>
            <a:ext cx="5160962" cy="3881254"/>
          </a:xfrm>
        </p:spPr>
        <p:txBody>
          <a:bodyPr rtlCol="0">
            <a:normAutofit/>
          </a:bodyPr>
          <a:lstStyle>
            <a:lvl1pPr>
              <a:defRPr sz="2400"/>
            </a:lvl1pPr>
            <a:lvl2pPr>
              <a:defRPr sz="2000"/>
            </a:lvl2pPr>
            <a:lvl3pPr>
              <a:defRPr sz="1800"/>
            </a:lvl3pPr>
            <a:lvl4pPr>
              <a:defRPr sz="1600"/>
            </a:lvl4pPr>
            <a:lvl5pPr>
              <a:defRPr sz="1600"/>
            </a:lvl5pPr>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Tree>
    <p:extLst>
      <p:ext uri="{BB962C8B-B14F-4D97-AF65-F5344CB8AC3E}">
        <p14:creationId xmlns:p14="http://schemas.microsoft.com/office/powerpoint/2010/main" val="3167963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ỗ dành sẵn cho Tiêu đề 1">
            <a:extLst>
              <a:ext uri="{FF2B5EF4-FFF2-40B4-BE49-F238E27FC236}">
                <a16:creationId xmlns:a16="http://schemas.microsoft.com/office/drawing/2014/main" id="{DED01DAC-95B2-4F9E-A9B4-92382F943753}"/>
              </a:ext>
            </a:extLst>
          </p:cNvPr>
          <p:cNvSpPr>
            <a:spLocks noGrp="1"/>
          </p:cNvSpPr>
          <p:nvPr>
            <p:ph type="title"/>
          </p:nvPr>
        </p:nvSpPr>
        <p:spPr>
          <a:xfrm>
            <a:off x="1104900" y="365125"/>
            <a:ext cx="10248899" cy="703279"/>
          </a:xfrm>
          <a:prstGeom prst="rect">
            <a:avLst/>
          </a:prstGeom>
        </p:spPr>
        <p:txBody>
          <a:bodyPr vert="horz" lIns="91440" tIns="45720" rIns="91440" bIns="45720" rtlCol="0" anchor="ctr">
            <a:normAutofit/>
          </a:bodyPr>
          <a:lstStyle/>
          <a:p>
            <a:pPr rtl="0"/>
            <a:r>
              <a:rPr lang="vi-VN" noProof="0" dirty="0" err="1"/>
              <a:t>Bấm</a:t>
            </a:r>
            <a:r>
              <a:rPr lang="vi-VN" noProof="0" dirty="0"/>
              <a:t> </a:t>
            </a:r>
            <a:r>
              <a:rPr lang="vi-VN" noProof="0" dirty="0" err="1"/>
              <a:t>để</a:t>
            </a:r>
            <a:r>
              <a:rPr lang="vi-VN" noProof="0" dirty="0"/>
              <a:t> </a:t>
            </a:r>
            <a:r>
              <a:rPr lang="vi-VN" noProof="0" dirty="0" err="1"/>
              <a:t>chỉnh</a:t>
            </a:r>
            <a:r>
              <a:rPr lang="vi-VN" noProof="0" dirty="0"/>
              <a:t> </a:t>
            </a:r>
            <a:r>
              <a:rPr lang="vi-VN" noProof="0" dirty="0" err="1"/>
              <a:t>sửa</a:t>
            </a:r>
            <a:r>
              <a:rPr lang="vi-VN" noProof="0" dirty="0"/>
              <a:t> </a:t>
            </a:r>
            <a:r>
              <a:rPr lang="vi-VN" noProof="0" dirty="0" err="1"/>
              <a:t>kiểu</a:t>
            </a:r>
            <a:r>
              <a:rPr lang="vi-VN" noProof="0" dirty="0"/>
              <a:t> tiêu đề Bản cái</a:t>
            </a:r>
          </a:p>
        </p:txBody>
      </p:sp>
      <p:sp>
        <p:nvSpPr>
          <p:cNvPr id="3" name="Chỗ dành sẵn cho Văn bản 2">
            <a:extLst>
              <a:ext uri="{FF2B5EF4-FFF2-40B4-BE49-F238E27FC236}">
                <a16:creationId xmlns:a16="http://schemas.microsoft.com/office/drawing/2014/main" id="{B7D57AA7-D108-4C6F-9455-5A9AC5F7DB73}"/>
              </a:ext>
            </a:extLst>
          </p:cNvPr>
          <p:cNvSpPr>
            <a:spLocks noGrp="1"/>
          </p:cNvSpPr>
          <p:nvPr>
            <p:ph type="body" idx="1"/>
          </p:nvPr>
        </p:nvSpPr>
        <p:spPr>
          <a:xfrm>
            <a:off x="1104900" y="1825625"/>
            <a:ext cx="10248899" cy="4351338"/>
          </a:xfrm>
          <a:prstGeom prst="rect">
            <a:avLst/>
          </a:prstGeom>
        </p:spPr>
        <p:txBody>
          <a:bodyPr vert="horz" lIns="91440" tIns="45720" rIns="91440" bIns="45720" rtlCol="0">
            <a:normAutofit/>
          </a:bodyPr>
          <a:lstStyle/>
          <a:p>
            <a:pPr lvl="0" rtl="0"/>
            <a:r>
              <a:rPr lang="vi-VN" noProof="0" dirty="0" err="1"/>
              <a:t>Bấm</a:t>
            </a:r>
            <a:r>
              <a:rPr lang="vi-VN" noProof="0" dirty="0"/>
              <a:t> </a:t>
            </a:r>
            <a:r>
              <a:rPr lang="vi-VN" noProof="0" dirty="0" err="1"/>
              <a:t>để</a:t>
            </a:r>
            <a:r>
              <a:rPr lang="vi-VN" noProof="0" dirty="0"/>
              <a:t> </a:t>
            </a:r>
            <a:r>
              <a:rPr lang="vi-VN" noProof="0" dirty="0" err="1"/>
              <a:t>chỉnh</a:t>
            </a:r>
            <a:r>
              <a:rPr lang="vi-VN" noProof="0" dirty="0"/>
              <a:t> </a:t>
            </a:r>
            <a:r>
              <a:rPr lang="vi-VN" noProof="0" dirty="0" err="1"/>
              <a:t>sửa</a:t>
            </a:r>
            <a:r>
              <a:rPr lang="vi-VN" noProof="0" dirty="0"/>
              <a:t> </a:t>
            </a:r>
            <a:r>
              <a:rPr lang="vi-VN" noProof="0" dirty="0" err="1"/>
              <a:t>kiểu</a:t>
            </a:r>
            <a:r>
              <a:rPr lang="vi-VN" noProof="0" dirty="0"/>
              <a:t> văn bản </a:t>
            </a:r>
            <a:r>
              <a:rPr lang="vi-VN" noProof="0" dirty="0" err="1"/>
              <a:t>Bản</a:t>
            </a:r>
            <a:r>
              <a:rPr lang="vi-VN" noProof="0" dirty="0"/>
              <a:t> cái</a:t>
            </a:r>
          </a:p>
          <a:p>
            <a:pPr lvl="1" rtl="0"/>
            <a:r>
              <a:rPr lang="vi-VN" noProof="0" dirty="0" err="1"/>
              <a:t>Mức</a:t>
            </a:r>
            <a:r>
              <a:rPr lang="vi-VN" noProof="0" dirty="0"/>
              <a:t> hai</a:t>
            </a:r>
          </a:p>
          <a:p>
            <a:pPr lvl="2" rtl="0"/>
            <a:r>
              <a:rPr lang="vi-VN" noProof="0" dirty="0" err="1"/>
              <a:t>Mức</a:t>
            </a:r>
            <a:r>
              <a:rPr lang="vi-VN" noProof="0" dirty="0"/>
              <a:t> ba</a:t>
            </a:r>
          </a:p>
          <a:p>
            <a:pPr lvl="3" rtl="0"/>
            <a:r>
              <a:rPr lang="vi-VN" noProof="0" dirty="0" err="1"/>
              <a:t>Mức</a:t>
            </a:r>
            <a:r>
              <a:rPr lang="vi-VN" noProof="0" dirty="0"/>
              <a:t> bốn</a:t>
            </a:r>
          </a:p>
          <a:p>
            <a:pPr lvl="4" rtl="0"/>
            <a:r>
              <a:rPr lang="vi-VN" noProof="0" dirty="0" err="1"/>
              <a:t>Mức</a:t>
            </a:r>
            <a:r>
              <a:rPr lang="vi-VN" noProof="0" dirty="0"/>
              <a:t> năm</a:t>
            </a:r>
          </a:p>
        </p:txBody>
      </p:sp>
      <p:sp>
        <p:nvSpPr>
          <p:cNvPr id="5" name="Chỗ dành sẵn cho Chân trang 4">
            <a:extLst>
              <a:ext uri="{FF2B5EF4-FFF2-40B4-BE49-F238E27FC236}">
                <a16:creationId xmlns:a16="http://schemas.microsoft.com/office/drawing/2014/main" id="{E3BBCC2B-A9FA-4472-8509-74B42C12A8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libri (Body)"/>
              </a:defRPr>
            </a:lvl1pPr>
          </a:lstStyle>
          <a:p>
            <a:endParaRPr lang="vi-VN" noProof="0" dirty="0"/>
          </a:p>
        </p:txBody>
      </p:sp>
      <p:cxnSp>
        <p:nvCxnSpPr>
          <p:cNvPr id="13" name="Đường nối Thẳng 12">
            <a:extLst>
              <a:ext uri="{FF2B5EF4-FFF2-40B4-BE49-F238E27FC236}">
                <a16:creationId xmlns:a16="http://schemas.microsoft.com/office/drawing/2014/main" id="{1BD32F58-EB48-4836-BA45-971BA1AA1608}"/>
              </a:ext>
            </a:extLst>
          </p:cNvPr>
          <p:cNvCxnSpPr/>
          <p:nvPr userDrawn="1"/>
        </p:nvCxnSpPr>
        <p:spPr>
          <a:xfrm>
            <a:off x="559704" y="5537210"/>
            <a:ext cx="0" cy="1320791"/>
          </a:xfrm>
          <a:prstGeom prst="line">
            <a:avLst/>
          </a:prstGeom>
          <a:ln w="19050">
            <a:solidFill>
              <a:schemeClr val="tx1">
                <a:alpha val="70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Hình 61">
            <a:extLst>
              <a:ext uri="{FF2B5EF4-FFF2-40B4-BE49-F238E27FC236}">
                <a16:creationId xmlns:a16="http://schemas.microsoft.com/office/drawing/2014/main" id="{9DA099E0-27DA-42BD-9D42-E4CA07B78FDD}"/>
              </a:ext>
            </a:extLst>
          </p:cNvPr>
          <p:cNvSpPr/>
          <p:nvPr userDrawn="1"/>
        </p:nvSpPr>
        <p:spPr>
          <a:xfrm rot="16200000">
            <a:off x="-1548505" y="3225098"/>
            <a:ext cx="4216420" cy="407804"/>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rtlCol="0" anchor="ctr">
            <a:spAutoFit/>
          </a:bodyPr>
          <a:lstStyle/>
          <a:p>
            <a:pPr marL="0" indent="0" algn="ctr" rtl="0">
              <a:buFont typeface="Arial" panose="020B0604020202020204" pitchFamily="34" charset="0"/>
              <a:buNone/>
              <a:defRPr sz="3000">
                <a:solidFill>
                  <a:srgbClr val="3A3B39"/>
                </a:solidFill>
                <a:latin typeface="Bebas"/>
                <a:ea typeface="Bebas"/>
                <a:cs typeface="Bebas"/>
                <a:sym typeface="Bebas"/>
              </a:defRPr>
            </a:pPr>
            <a:r>
              <a:rPr lang="vi-VN" sz="2400" b="1" kern="1200" spc="600" noProof="0" dirty="0">
                <a:solidFill>
                  <a:srgbClr val="2F3342"/>
                </a:solidFill>
                <a:latin typeface="Calibri (Body)"/>
                <a:ea typeface="+mn-ea"/>
                <a:cs typeface="+mn-cs"/>
                <a:sym typeface="Bebas"/>
              </a:rPr>
              <a:t>4</a:t>
            </a:r>
            <a:r>
              <a:rPr lang="vi-VN" sz="2400" b="1" kern="1200" spc="600" baseline="30000" noProof="0" dirty="0">
                <a:solidFill>
                  <a:srgbClr val="2F3342"/>
                </a:solidFill>
                <a:latin typeface="Calibri (Body)"/>
                <a:ea typeface="+mn-ea"/>
                <a:cs typeface="+mn-cs"/>
                <a:sym typeface="Bebas"/>
              </a:rPr>
              <a:t>TH </a:t>
            </a:r>
            <a:r>
              <a:rPr lang="vi-VN" sz="2400" b="1" kern="1200" spc="600" noProof="0" dirty="0">
                <a:solidFill>
                  <a:schemeClr val="accent1"/>
                </a:solidFill>
                <a:latin typeface="Calibri (Body)"/>
                <a:ea typeface="+mn-ea"/>
                <a:cs typeface="+mn-cs"/>
                <a:sym typeface="Bebas"/>
              </a:rPr>
              <a:t>COFFEE</a:t>
            </a:r>
            <a:endParaRPr lang="vi-VN" sz="2400" b="1" i="0" spc="600" noProof="0" dirty="0">
              <a:solidFill>
                <a:schemeClr val="accent1"/>
              </a:solidFill>
              <a:latin typeface="Calibri (Body)"/>
              <a:cs typeface="Gill Sans" panose="020B0502020104020203" pitchFamily="34" charset="-79"/>
            </a:endParaRPr>
          </a:p>
        </p:txBody>
      </p:sp>
      <p:sp>
        <p:nvSpPr>
          <p:cNvPr id="19" name="Chỗ dành sẵn cho Số hiệu Bản chiếu 21">
            <a:extLst>
              <a:ext uri="{FF2B5EF4-FFF2-40B4-BE49-F238E27FC236}">
                <a16:creationId xmlns:a16="http://schemas.microsoft.com/office/drawing/2014/main" id="{BDEFFF1D-21D1-45B8-A062-F9140F937EE2}"/>
              </a:ext>
            </a:extLst>
          </p:cNvPr>
          <p:cNvSpPr txBox="1">
            <a:spLocks/>
          </p:cNvSpPr>
          <p:nvPr userDrawn="1"/>
        </p:nvSpPr>
        <p:spPr>
          <a:xfrm>
            <a:off x="10919584" y="441326"/>
            <a:ext cx="703476" cy="244475"/>
          </a:xfrm>
          <a:prstGeom prst="rect">
            <a:avLst/>
          </a:prstGeom>
          <a:noFill/>
        </p:spPr>
        <p:txBody>
          <a:bodyPr vert="horz" lIns="0" tIns="0" rIns="0" bIns="0" rtlCol="0" anchor="ctr"/>
          <a:lstStyle>
            <a:defPPr>
              <a:defRPr lang="en-US"/>
            </a:defPPr>
            <a:lvl1pPr marL="0" algn="r" defTabSz="914400" rtl="0" eaLnBrk="1" latinLnBrk="0" hangingPunct="1">
              <a:defRPr sz="803" b="1" kern="1200">
                <a:solidFill>
                  <a:schemeClr val="tx1">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D8D877B3-D348-4611-9BDB-C5374591D951}" type="slidenum">
              <a:rPr lang="vi-VN" sz="1000" noProof="0" smtClean="0">
                <a:latin typeface="Calibri (Body)"/>
              </a:rPr>
              <a:pPr/>
              <a:t>‹#›</a:t>
            </a:fld>
            <a:endParaRPr lang="vi-VN" sz="1000" noProof="0" dirty="0">
              <a:latin typeface="Calibri (Body)"/>
            </a:endParaRPr>
          </a:p>
        </p:txBody>
      </p:sp>
      <p:cxnSp>
        <p:nvCxnSpPr>
          <p:cNvPr id="20" name="Đường nối Thẳng 19">
            <a:extLst>
              <a:ext uri="{FF2B5EF4-FFF2-40B4-BE49-F238E27FC236}">
                <a16:creationId xmlns:a16="http://schemas.microsoft.com/office/drawing/2014/main" id="{DFEBA112-2FA0-448A-A373-EB297C4661F0}"/>
              </a:ext>
            </a:extLst>
          </p:cNvPr>
          <p:cNvCxnSpPr/>
          <p:nvPr userDrawn="1"/>
        </p:nvCxnSpPr>
        <p:spPr>
          <a:xfrm>
            <a:off x="559704" y="0"/>
            <a:ext cx="0" cy="1320791"/>
          </a:xfrm>
          <a:prstGeom prst="line">
            <a:avLst/>
          </a:prstGeom>
          <a:ln w="19050">
            <a:solidFill>
              <a:schemeClr val="tx1">
                <a:alpha val="7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065101"/>
      </p:ext>
    </p:extLst>
  </p:cSld>
  <p:clrMap bg1="lt1" tx1="dk1" bg2="lt2" tx2="dk2" accent1="accent1" accent2="accent2" accent3="accent3" accent4="accent4" accent5="accent5" accent6="accent6" hlink="hlink" folHlink="folHlink"/>
  <p:sldLayoutIdLst>
    <p:sldLayoutId id="2147483666" r:id="rId1"/>
    <p:sldLayoutId id="2147483650" r:id="rId2"/>
    <p:sldLayoutId id="2147483660" r:id="rId3"/>
    <p:sldLayoutId id="2147483662" r:id="rId4"/>
    <p:sldLayoutId id="2147483665" r:id="rId5"/>
    <p:sldLayoutId id="2147483668" r:id="rId6"/>
    <p:sldLayoutId id="2147483677" r:id="rId7"/>
    <p:sldLayoutId id="2147483673" r:id="rId8"/>
    <p:sldLayoutId id="2147483674" r:id="rId9"/>
    <p:sldLayoutId id="2147483680" r:id="rId10"/>
    <p:sldLayoutId id="2147483678" r:id="rId11"/>
    <p:sldLayoutId id="2147483679" r:id="rId12"/>
    <p:sldLayoutId id="214748368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Calibri Light (Headings)"/>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planhammer.io/project/5ed7a21b6cabc6231dfce3f0/show/detailed?fbclid=IwAR20uu4SSEMN45eF45Mb01NIqIio6VTdpLM1hoooC1S880wcsTX0GBgGjVU"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s://planhammer.io/project/5ed83ab8d7f78138476900af/show/detailed?fbclid=IwAR1TpWgX89GVZkIzGufwrztPkGxPwCPpPu153bOKNDVZ4uzpng16gWktmdc" TargetMode="External"/><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hyperlink" Target="http://shorturl.at/cloyO?fbclid=IwAR3Q0gaPYytRK2Py_h_pdaPZTXde9L42KWbmynmjSkG8NbkOmTNRn2kyXA4" TargetMode="External"/><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hyperlink" Target="http://goldenrestaurant.herokuapp.com/" TargetMode="External"/><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880533" y="540326"/>
            <a:ext cx="10577126" cy="1561360"/>
          </a:xfrm>
        </p:spPr>
        <p:txBody>
          <a:bodyPr rtlCol="0">
            <a:noAutofit/>
          </a:bodyPr>
          <a:lstStyle/>
          <a:p>
            <a:pPr rtl="0"/>
            <a:r>
              <a:rPr lang="en-US" sz="6000" b="1" spc="0" dirty="0">
                <a:latin typeface="+mn-lt"/>
              </a:rPr>
              <a:t>ONLINE BAKERY SHOP SYSTEM</a:t>
            </a:r>
            <a:endParaRPr lang="vi-VN" sz="6000" b="1" spc="0" dirty="0">
              <a:latin typeface="+mn-lt"/>
            </a:endParaRPr>
          </a:p>
        </p:txBody>
      </p:sp>
      <p:sp>
        <p:nvSpPr>
          <p:cNvPr id="10" name="Chỗ dành sẵn cho Văn bản 9"/>
          <p:cNvSpPr>
            <a:spLocks noGrp="1"/>
          </p:cNvSpPr>
          <p:nvPr>
            <p:ph type="body" idx="1"/>
          </p:nvPr>
        </p:nvSpPr>
        <p:spPr>
          <a:xfrm>
            <a:off x="3035300" y="2101686"/>
            <a:ext cx="10668000" cy="853179"/>
          </a:xfrm>
        </p:spPr>
        <p:txBody>
          <a:bodyPr rtlCol="0"/>
          <a:lstStyle/>
          <a:p>
            <a:pPr rtl="0"/>
            <a:r>
              <a:rPr lang="en-US" b="1" i="1" dirty="0">
                <a:latin typeface="Calibri (Body)"/>
              </a:rPr>
              <a:t>Final Presentation</a:t>
            </a:r>
            <a:endParaRPr lang="vi-VN" b="1" i="1" dirty="0">
              <a:latin typeface="Calibri (Body)"/>
            </a:endParaRPr>
          </a:p>
        </p:txBody>
      </p:sp>
      <p:sp>
        <p:nvSpPr>
          <p:cNvPr id="3" name="Hộp Văn bản 2">
            <a:extLst>
              <a:ext uri="{FF2B5EF4-FFF2-40B4-BE49-F238E27FC236}">
                <a16:creationId xmlns:a16="http://schemas.microsoft.com/office/drawing/2014/main" id="{667C74F5-F6A6-4B59-8F16-823607A29D9D}"/>
              </a:ext>
            </a:extLst>
          </p:cNvPr>
          <p:cNvSpPr txBox="1"/>
          <p:nvPr/>
        </p:nvSpPr>
        <p:spPr>
          <a:xfrm flipH="1">
            <a:off x="1173929" y="4371060"/>
            <a:ext cx="6444829" cy="2308324"/>
          </a:xfrm>
          <a:prstGeom prst="rect">
            <a:avLst/>
          </a:prstGeom>
          <a:noFill/>
        </p:spPr>
        <p:txBody>
          <a:bodyPr wrap="square" rtlCol="0">
            <a:spAutoFit/>
          </a:bodyPr>
          <a:lstStyle/>
          <a:p>
            <a:r>
              <a:rPr lang="en-US" sz="2400" b="1" dirty="0"/>
              <a:t>Group members: </a:t>
            </a:r>
          </a:p>
          <a:p>
            <a:endParaRPr lang="en-US" sz="2400" b="1" dirty="0"/>
          </a:p>
          <a:p>
            <a:pPr lvl="1"/>
            <a:r>
              <a:rPr lang="en-US" sz="2400" dirty="0"/>
              <a:t>Vanessa 	2320120895</a:t>
            </a:r>
          </a:p>
          <a:p>
            <a:pPr lvl="1"/>
            <a:r>
              <a:rPr lang="en-US" sz="2400" dirty="0"/>
              <a:t>Iris		2320125471</a:t>
            </a:r>
          </a:p>
          <a:p>
            <a:pPr lvl="1"/>
            <a:r>
              <a:rPr lang="en-US" sz="2400" dirty="0"/>
              <a:t>Lucy 	2320539669</a:t>
            </a:r>
          </a:p>
          <a:p>
            <a:pPr lvl="1"/>
            <a:r>
              <a:rPr lang="en-US" sz="2400" dirty="0"/>
              <a:t>Chris	23211210245</a:t>
            </a:r>
          </a:p>
        </p:txBody>
      </p:sp>
      <p:sp>
        <p:nvSpPr>
          <p:cNvPr id="4" name="Hình chữ nhật 3">
            <a:extLst>
              <a:ext uri="{FF2B5EF4-FFF2-40B4-BE49-F238E27FC236}">
                <a16:creationId xmlns:a16="http://schemas.microsoft.com/office/drawing/2014/main" id="{BA654878-BDFC-4B26-97B4-096F15660CF1}"/>
              </a:ext>
            </a:extLst>
          </p:cNvPr>
          <p:cNvSpPr/>
          <p:nvPr/>
        </p:nvSpPr>
        <p:spPr>
          <a:xfrm rot="16200000">
            <a:off x="-552849" y="3161198"/>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pic>
        <p:nvPicPr>
          <p:cNvPr id="8" name="Hình ảnh 7">
            <a:extLst>
              <a:ext uri="{FF2B5EF4-FFF2-40B4-BE49-F238E27FC236}">
                <a16:creationId xmlns:a16="http://schemas.microsoft.com/office/drawing/2014/main" id="{E6A428BB-AC6D-48BC-8D83-93BF3FFAFB3B}"/>
              </a:ext>
            </a:extLst>
          </p:cNvPr>
          <p:cNvPicPr>
            <a:picLocks noChangeAspect="1"/>
          </p:cNvPicPr>
          <p:nvPr/>
        </p:nvPicPr>
        <p:blipFill rotWithShape="1">
          <a:blip r:embed="rId3"/>
          <a:srcRect b="8345"/>
          <a:stretch/>
        </p:blipFill>
        <p:spPr>
          <a:xfrm>
            <a:off x="7008164" y="3241040"/>
            <a:ext cx="4668395" cy="3616960"/>
          </a:xfrm>
          <a:prstGeom prst="rect">
            <a:avLst/>
          </a:prstGeom>
        </p:spPr>
      </p:pic>
      <p:pic>
        <p:nvPicPr>
          <p:cNvPr id="6" name="Hình ảnh 5">
            <a:extLst>
              <a:ext uri="{FF2B5EF4-FFF2-40B4-BE49-F238E27FC236}">
                <a16:creationId xmlns:a16="http://schemas.microsoft.com/office/drawing/2014/main" id="{E898A23A-A6A3-42C1-85DE-D95584A3F2DE}"/>
              </a:ext>
            </a:extLst>
          </p:cNvPr>
          <p:cNvPicPr>
            <a:picLocks noChangeAspect="1"/>
          </p:cNvPicPr>
          <p:nvPr/>
        </p:nvPicPr>
        <p:blipFill rotWithShape="1">
          <a:blip r:embed="rId4"/>
          <a:srcRect b="9773"/>
          <a:stretch/>
        </p:blipFill>
        <p:spPr>
          <a:xfrm>
            <a:off x="3035300" y="2393735"/>
            <a:ext cx="2283606" cy="2155198"/>
          </a:xfrm>
          <a:prstGeom prst="rect">
            <a:avLst/>
          </a:prstGeom>
        </p:spPr>
      </p:pic>
    </p:spTree>
    <p:extLst>
      <p:ext uri="{BB962C8B-B14F-4D97-AF65-F5344CB8AC3E}">
        <p14:creationId xmlns:p14="http://schemas.microsoft.com/office/powerpoint/2010/main" val="38766463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72D5B1-FC8B-4A0A-ACDC-0E226080031B}"/>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III. COMPANY BACKGROUND (cont.)</a:t>
            </a:r>
            <a:endParaRPr lang="en-US" sz="3600" dirty="0"/>
          </a:p>
        </p:txBody>
      </p:sp>
      <p:sp>
        <p:nvSpPr>
          <p:cNvPr id="4" name="Hình chữ nhật 3">
            <a:extLst>
              <a:ext uri="{FF2B5EF4-FFF2-40B4-BE49-F238E27FC236}">
                <a16:creationId xmlns:a16="http://schemas.microsoft.com/office/drawing/2014/main" id="{2D3A56FA-CEC7-4080-8770-7F5DADEC674E}"/>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5" name="Hình chữ nhật 4">
            <a:extLst>
              <a:ext uri="{FF2B5EF4-FFF2-40B4-BE49-F238E27FC236}">
                <a16:creationId xmlns:a16="http://schemas.microsoft.com/office/drawing/2014/main" id="{D98ACA18-C10E-41DE-A953-B02B509FC3F8}"/>
              </a:ext>
            </a:extLst>
          </p:cNvPr>
          <p:cNvSpPr/>
          <p:nvPr/>
        </p:nvSpPr>
        <p:spPr>
          <a:xfrm>
            <a:off x="6926073" y="1192356"/>
            <a:ext cx="787399" cy="333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Hình ảnh 2">
            <a:extLst>
              <a:ext uri="{FF2B5EF4-FFF2-40B4-BE49-F238E27FC236}">
                <a16:creationId xmlns:a16="http://schemas.microsoft.com/office/drawing/2014/main" id="{7013B808-BEFE-48B9-93A6-32EE61263B37}"/>
              </a:ext>
            </a:extLst>
          </p:cNvPr>
          <p:cNvPicPr>
            <a:picLocks noChangeAspect="1"/>
          </p:cNvPicPr>
          <p:nvPr/>
        </p:nvPicPr>
        <p:blipFill>
          <a:blip r:embed="rId2"/>
          <a:stretch>
            <a:fillRect/>
          </a:stretch>
        </p:blipFill>
        <p:spPr>
          <a:xfrm>
            <a:off x="2489156" y="1192356"/>
            <a:ext cx="7213687" cy="4895932"/>
          </a:xfrm>
          <a:prstGeom prst="rect">
            <a:avLst/>
          </a:prstGeom>
        </p:spPr>
      </p:pic>
    </p:spTree>
    <p:extLst>
      <p:ext uri="{BB962C8B-B14F-4D97-AF65-F5344CB8AC3E}">
        <p14:creationId xmlns:p14="http://schemas.microsoft.com/office/powerpoint/2010/main" val="2859255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ình chữ nhật 8">
            <a:extLst>
              <a:ext uri="{FF2B5EF4-FFF2-40B4-BE49-F238E27FC236}">
                <a16:creationId xmlns:a16="http://schemas.microsoft.com/office/drawing/2014/main" id="{79981986-2CFA-49E6-A67D-08D61C2D1826}"/>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6" name="Tiêu đề 5">
            <a:extLst>
              <a:ext uri="{FF2B5EF4-FFF2-40B4-BE49-F238E27FC236}">
                <a16:creationId xmlns:a16="http://schemas.microsoft.com/office/drawing/2014/main" id="{BFDA26A4-9B33-4B1C-8253-678052539EC4}"/>
              </a:ext>
            </a:extLst>
          </p:cNvPr>
          <p:cNvSpPr>
            <a:spLocks noGrp="1"/>
          </p:cNvSpPr>
          <p:nvPr>
            <p:ph type="title"/>
          </p:nvPr>
        </p:nvSpPr>
        <p:spPr>
          <a:xfrm>
            <a:off x="1450976" y="667512"/>
            <a:ext cx="5562600" cy="1188720"/>
          </a:xfrm>
        </p:spPr>
        <p:txBody>
          <a:bodyPr/>
          <a:lstStyle/>
          <a:p>
            <a:r>
              <a:rPr lang="en-US" sz="3600" b="0" dirty="0">
                <a:solidFill>
                  <a:schemeClr val="tx1"/>
                </a:solidFill>
                <a:latin typeface="Arial" panose="020B0604020202020204" pitchFamily="34" charset="0"/>
                <a:cs typeface="Arial" panose="020B0604020202020204" pitchFamily="34" charset="0"/>
              </a:rPr>
              <a:t>iv. PROJECT SCOPES</a:t>
            </a:r>
            <a:br>
              <a:rPr lang="en-US" sz="3600" b="0" dirty="0">
                <a:solidFill>
                  <a:schemeClr val="tx1"/>
                </a:solidFill>
                <a:latin typeface="Arial" panose="020B0604020202020204" pitchFamily="34" charset="0"/>
                <a:cs typeface="Arial" panose="020B0604020202020204" pitchFamily="34" charset="0"/>
              </a:rPr>
            </a:br>
            <a:endParaRPr lang="en-US" sz="3600" b="0" dirty="0"/>
          </a:p>
        </p:txBody>
      </p:sp>
      <p:pic>
        <p:nvPicPr>
          <p:cNvPr id="17" name="Chỗ dành sẵn cho Hình ảnh 16">
            <a:extLst>
              <a:ext uri="{FF2B5EF4-FFF2-40B4-BE49-F238E27FC236}">
                <a16:creationId xmlns:a16="http://schemas.microsoft.com/office/drawing/2014/main" id="{6727406C-6D1E-4EAE-B67E-7A5A37C70CAD}"/>
              </a:ext>
            </a:extLst>
          </p:cNvPr>
          <p:cNvPicPr>
            <a:picLocks noGrp="1" noChangeAspect="1"/>
          </p:cNvPicPr>
          <p:nvPr>
            <p:ph type="pic" sz="quarter" idx="104"/>
          </p:nvPr>
        </p:nvPicPr>
        <p:blipFill>
          <a:blip r:embed="rId3"/>
          <a:srcRect l="18575" r="18575"/>
          <a:stretch>
            <a:fillRect/>
          </a:stretch>
        </p:blipFill>
        <p:spPr>
          <a:xfrm>
            <a:off x="9173463" y="667512"/>
            <a:ext cx="1795527" cy="1786079"/>
          </a:xfrm>
        </p:spPr>
      </p:pic>
      <p:pic>
        <p:nvPicPr>
          <p:cNvPr id="27" name="Chỗ dành sẵn cho Hình ảnh 26">
            <a:extLst>
              <a:ext uri="{FF2B5EF4-FFF2-40B4-BE49-F238E27FC236}">
                <a16:creationId xmlns:a16="http://schemas.microsoft.com/office/drawing/2014/main" id="{F157AB0C-DBD3-4796-947F-2039F8A44266}"/>
              </a:ext>
            </a:extLst>
          </p:cNvPr>
          <p:cNvPicPr>
            <a:picLocks noGrp="1" noChangeAspect="1"/>
          </p:cNvPicPr>
          <p:nvPr>
            <p:ph type="pic" sz="quarter" idx="105"/>
          </p:nvPr>
        </p:nvPicPr>
        <p:blipFill>
          <a:blip r:embed="rId4"/>
          <a:srcRect l="16487" r="16487"/>
          <a:stretch>
            <a:fillRect/>
          </a:stretch>
        </p:blipFill>
        <p:spPr>
          <a:xfrm>
            <a:off x="1601724" y="3147230"/>
            <a:ext cx="2887766" cy="2872570"/>
          </a:xfrm>
        </p:spPr>
      </p:pic>
      <p:sp>
        <p:nvSpPr>
          <p:cNvPr id="3" name="Hình chữ nhật 2">
            <a:extLst>
              <a:ext uri="{FF2B5EF4-FFF2-40B4-BE49-F238E27FC236}">
                <a16:creationId xmlns:a16="http://schemas.microsoft.com/office/drawing/2014/main" id="{220106C6-99B1-4821-9594-4DBC4F38960C}"/>
              </a:ext>
            </a:extLst>
          </p:cNvPr>
          <p:cNvSpPr/>
          <p:nvPr/>
        </p:nvSpPr>
        <p:spPr>
          <a:xfrm>
            <a:off x="6248400" y="5667375"/>
            <a:ext cx="29527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ình chữ nhật 1">
            <a:extLst>
              <a:ext uri="{FF2B5EF4-FFF2-40B4-BE49-F238E27FC236}">
                <a16:creationId xmlns:a16="http://schemas.microsoft.com/office/drawing/2014/main" id="{B07BB269-F3EB-4778-B3CA-7E1AC32E3C08}"/>
              </a:ext>
            </a:extLst>
          </p:cNvPr>
          <p:cNvSpPr/>
          <p:nvPr/>
        </p:nvSpPr>
        <p:spPr>
          <a:xfrm>
            <a:off x="4594351" y="2366433"/>
            <a:ext cx="5476875" cy="2217082"/>
          </a:xfrm>
          <a:prstGeom prst="rect">
            <a:avLst/>
          </a:prstGeom>
        </p:spPr>
        <p:txBody>
          <a:bodyPr wrap="square">
            <a:spAutoFit/>
          </a:bodyPr>
          <a:lstStyle/>
          <a:p>
            <a:pPr marL="971550" lvl="1" indent="-514350">
              <a:lnSpc>
                <a:spcPct val="150000"/>
              </a:lnSpc>
              <a:buFont typeface="+mj-lt"/>
              <a:buAutoNum type="arabicParenR"/>
            </a:pPr>
            <a:r>
              <a:rPr lang="en-US" sz="3200" dirty="0">
                <a:latin typeface="Arial" panose="020B0604020202020204" pitchFamily="34" charset="0"/>
                <a:cs typeface="Arial" panose="020B0604020202020204" pitchFamily="34" charset="0"/>
              </a:rPr>
              <a:t>Vision statement</a:t>
            </a:r>
          </a:p>
          <a:p>
            <a:pPr marL="971550" lvl="1" indent="-514350">
              <a:lnSpc>
                <a:spcPct val="150000"/>
              </a:lnSpc>
              <a:buFont typeface="+mj-lt"/>
              <a:buAutoNum type="arabicParenR"/>
            </a:pPr>
            <a:r>
              <a:rPr lang="en-US" sz="3200" dirty="0">
                <a:latin typeface="Arial" panose="020B0604020202020204" pitchFamily="34" charset="0"/>
                <a:cs typeface="Arial" panose="020B0604020202020204" pitchFamily="34" charset="0"/>
              </a:rPr>
              <a:t>Stakeholders</a:t>
            </a:r>
          </a:p>
          <a:p>
            <a:pPr marL="971550" lvl="1" indent="-514350">
              <a:lnSpc>
                <a:spcPct val="150000"/>
              </a:lnSpc>
              <a:buFont typeface="+mj-lt"/>
              <a:buAutoNum type="arabicParenR"/>
            </a:pPr>
            <a:r>
              <a:rPr lang="en-US" sz="3200" dirty="0">
                <a:latin typeface="Arial" panose="020B0604020202020204" pitchFamily="34" charset="0"/>
                <a:cs typeface="Arial" panose="020B0604020202020204" pitchFamily="34" charset="0"/>
              </a:rPr>
              <a:t>Target user</a:t>
            </a:r>
          </a:p>
        </p:txBody>
      </p:sp>
      <p:sp>
        <p:nvSpPr>
          <p:cNvPr id="8" name="Hình chữ nhật 7">
            <a:extLst>
              <a:ext uri="{FF2B5EF4-FFF2-40B4-BE49-F238E27FC236}">
                <a16:creationId xmlns:a16="http://schemas.microsoft.com/office/drawing/2014/main" id="{1A0D0E0D-4EE9-47E3-87F5-8063AA8E310E}"/>
              </a:ext>
            </a:extLst>
          </p:cNvPr>
          <p:cNvSpPr/>
          <p:nvPr/>
        </p:nvSpPr>
        <p:spPr>
          <a:xfrm>
            <a:off x="6926073" y="1192356"/>
            <a:ext cx="787399" cy="333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111860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ình chữ nhật 9">
            <a:extLst>
              <a:ext uri="{FF2B5EF4-FFF2-40B4-BE49-F238E27FC236}">
                <a16:creationId xmlns:a16="http://schemas.microsoft.com/office/drawing/2014/main" id="{0E4AFCB9-C243-4497-BAF6-4CFD3E154228}"/>
              </a:ext>
            </a:extLst>
          </p:cNvPr>
          <p:cNvSpPr/>
          <p:nvPr/>
        </p:nvSpPr>
        <p:spPr>
          <a:xfrm>
            <a:off x="6817360" y="1018772"/>
            <a:ext cx="9144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
            <a:extLst>
              <a:ext uri="{FF2B5EF4-FFF2-40B4-BE49-F238E27FC236}">
                <a16:creationId xmlns:a16="http://schemas.microsoft.com/office/drawing/2014/main" id="{25823086-7856-4B3C-9D97-CE51792E9C4B}"/>
              </a:ext>
            </a:extLst>
          </p:cNvPr>
          <p:cNvSpPr>
            <a:spLocks noChangeArrowheads="1"/>
          </p:cNvSpPr>
          <p:nvPr/>
        </p:nvSpPr>
        <p:spPr bwMode="auto">
          <a:xfrm>
            <a:off x="3495675" y="17780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iêu đề 1">
            <a:extLst>
              <a:ext uri="{FF2B5EF4-FFF2-40B4-BE49-F238E27FC236}">
                <a16:creationId xmlns:a16="http://schemas.microsoft.com/office/drawing/2014/main" id="{8A066A2C-70D1-4F38-A6F6-40A6C1D7E601}"/>
              </a:ext>
            </a:extLst>
          </p:cNvPr>
          <p:cNvSpPr txBox="1">
            <a:spLocks/>
          </p:cNvSpPr>
          <p:nvPr/>
        </p:nvSpPr>
        <p:spPr>
          <a:xfrm>
            <a:off x="1359286" y="315493"/>
            <a:ext cx="10248899" cy="703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libri Light (Headings)"/>
                <a:ea typeface="+mj-ea"/>
                <a:cs typeface="+mj-cs"/>
              </a:defRPr>
            </a:lvl1pPr>
          </a:lstStyle>
          <a:p>
            <a:r>
              <a:rPr lang="en-US" sz="3200" dirty="0">
                <a:latin typeface="Arial" panose="020B0604020202020204" pitchFamily="34" charset="0"/>
                <a:cs typeface="Arial" panose="020B0604020202020204" pitchFamily="34" charset="0"/>
              </a:rPr>
              <a:t>1) VISION STATEMENT</a:t>
            </a:r>
          </a:p>
        </p:txBody>
      </p:sp>
      <p:sp>
        <p:nvSpPr>
          <p:cNvPr id="8" name="Hình chữ nhật 7">
            <a:extLst>
              <a:ext uri="{FF2B5EF4-FFF2-40B4-BE49-F238E27FC236}">
                <a16:creationId xmlns:a16="http://schemas.microsoft.com/office/drawing/2014/main" id="{D78DE240-F436-4335-B455-04BFF98FC205}"/>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9" name="Hình chữ nhật 8">
            <a:extLst>
              <a:ext uri="{FF2B5EF4-FFF2-40B4-BE49-F238E27FC236}">
                <a16:creationId xmlns:a16="http://schemas.microsoft.com/office/drawing/2014/main" id="{94791BC4-F0CF-4747-903F-CB516FB4AEAB}"/>
              </a:ext>
            </a:extLst>
          </p:cNvPr>
          <p:cNvSpPr/>
          <p:nvPr/>
        </p:nvSpPr>
        <p:spPr>
          <a:xfrm>
            <a:off x="5801360" y="5532162"/>
            <a:ext cx="9144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Bảng 4">
            <a:extLst>
              <a:ext uri="{FF2B5EF4-FFF2-40B4-BE49-F238E27FC236}">
                <a16:creationId xmlns:a16="http://schemas.microsoft.com/office/drawing/2014/main" id="{A7F7B83B-ECF6-454B-9235-82D5E5DFD01D}"/>
              </a:ext>
            </a:extLst>
          </p:cNvPr>
          <p:cNvGraphicFramePr>
            <a:graphicFrameLocks noGrp="1"/>
          </p:cNvGraphicFramePr>
          <p:nvPr>
            <p:extLst>
              <p:ext uri="{D42A27DB-BD31-4B8C-83A1-F6EECF244321}">
                <p14:modId xmlns:p14="http://schemas.microsoft.com/office/powerpoint/2010/main" val="400807711"/>
              </p:ext>
            </p:extLst>
          </p:nvPr>
        </p:nvGraphicFramePr>
        <p:xfrm>
          <a:off x="1554422" y="1068264"/>
          <a:ext cx="9858625" cy="5474243"/>
        </p:xfrm>
        <a:graphic>
          <a:graphicData uri="http://schemas.openxmlformats.org/drawingml/2006/table">
            <a:tbl>
              <a:tblPr firstCol="1"/>
              <a:tblGrid>
                <a:gridCol w="2195570">
                  <a:extLst>
                    <a:ext uri="{9D8B030D-6E8A-4147-A177-3AD203B41FA5}">
                      <a16:colId xmlns:a16="http://schemas.microsoft.com/office/drawing/2014/main" val="1122495832"/>
                    </a:ext>
                  </a:extLst>
                </a:gridCol>
                <a:gridCol w="7663055">
                  <a:extLst>
                    <a:ext uri="{9D8B030D-6E8A-4147-A177-3AD203B41FA5}">
                      <a16:colId xmlns:a16="http://schemas.microsoft.com/office/drawing/2014/main" val="696229924"/>
                    </a:ext>
                  </a:extLst>
                </a:gridCol>
              </a:tblGrid>
              <a:tr h="571673">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FOR</a:t>
                      </a:r>
                      <a:endParaRPr lang="en-US" sz="3600" b="1" dirty="0">
                        <a:effectLst/>
                        <a:latin typeface="Arial" panose="020B0604020202020204" pitchFamily="34" charset="0"/>
                        <a:cs typeface="Arial" panose="020B0604020202020204" pitchFamily="34" charset="0"/>
                      </a:endParaRPr>
                    </a:p>
                  </a:txBody>
                  <a:tcPr marL="58423" marR="58423" marT="58423" marB="5842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fontAlgn="t"/>
                      <a:r>
                        <a:rPr lang="en-US" sz="1800" dirty="0">
                          <a:effectLst/>
                          <a:latin typeface="Arial" panose="020B0604020202020204" pitchFamily="34" charset="0"/>
                          <a:cs typeface="Arial" panose="020B0604020202020204" pitchFamily="34" charset="0"/>
                        </a:rPr>
                        <a:t>T</a:t>
                      </a:r>
                      <a:r>
                        <a:rPr lang="en-US" sz="1800" dirty="0">
                          <a:latin typeface="Arial" panose="020B0604020202020204" pitchFamily="34" charset="0"/>
                          <a:cs typeface="Arial" panose="020B0604020202020204" pitchFamily="34" charset="0"/>
                        </a:rPr>
                        <a:t>he bakery's owners </a:t>
                      </a:r>
                      <a:endParaRPr lang="en-US" sz="1800" dirty="0">
                        <a:effectLst/>
                        <a:latin typeface="Arial" panose="020B0604020202020204" pitchFamily="34" charset="0"/>
                        <a:cs typeface="Arial" panose="020B0604020202020204" pitchFamily="34" charset="0"/>
                      </a:endParaRPr>
                    </a:p>
                  </a:txBody>
                  <a:tcPr marL="58423" marR="58423" marT="58423" marB="5842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4076386"/>
                  </a:ext>
                </a:extLst>
              </a:tr>
              <a:tr h="571673">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WHO</a:t>
                      </a:r>
                      <a:endParaRPr lang="en-US" sz="3600" b="1" dirty="0">
                        <a:effectLst/>
                        <a:latin typeface="Arial" panose="020B0604020202020204" pitchFamily="34" charset="0"/>
                        <a:cs typeface="Arial" panose="020B0604020202020204" pitchFamily="34" charset="0"/>
                      </a:endParaRPr>
                    </a:p>
                  </a:txBody>
                  <a:tcPr marL="58423" marR="58423" marT="58423" marB="5842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fontAlgn="t"/>
                      <a:r>
                        <a:rPr lang="en-US" sz="1800" dirty="0">
                          <a:effectLst/>
                          <a:latin typeface="Arial" panose="020B0604020202020204" pitchFamily="34" charset="0"/>
                          <a:cs typeface="Arial" panose="020B0604020202020204" pitchFamily="34" charset="0"/>
                        </a:rPr>
                        <a:t>W</a:t>
                      </a:r>
                      <a:r>
                        <a:rPr lang="en-US" sz="1800" dirty="0">
                          <a:latin typeface="Arial" panose="020B0604020202020204" pitchFamily="34" charset="0"/>
                          <a:cs typeface="Arial" panose="020B0604020202020204" pitchFamily="34" charset="0"/>
                        </a:rPr>
                        <a:t>ant to have a system to support buy bakery online</a:t>
                      </a:r>
                      <a:endParaRPr lang="en-US" sz="1800" dirty="0">
                        <a:effectLst/>
                        <a:latin typeface="Arial" panose="020B0604020202020204" pitchFamily="34" charset="0"/>
                        <a:cs typeface="Arial" panose="020B0604020202020204" pitchFamily="34" charset="0"/>
                      </a:endParaRPr>
                    </a:p>
                  </a:txBody>
                  <a:tcPr marL="58423" marR="58423" marT="58423" marB="5842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928489"/>
                  </a:ext>
                </a:extLst>
              </a:tr>
              <a:tr h="372788">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THE</a:t>
                      </a:r>
                      <a:endParaRPr lang="en-US" sz="3600" b="1" dirty="0">
                        <a:effectLst/>
                        <a:latin typeface="Arial" panose="020B0604020202020204" pitchFamily="34" charset="0"/>
                        <a:cs typeface="Arial" panose="020B0604020202020204" pitchFamily="34" charset="0"/>
                      </a:endParaRPr>
                    </a:p>
                  </a:txBody>
                  <a:tcPr marL="58423" marR="58423" marT="58423" marB="5842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fontAlgn="t"/>
                      <a:r>
                        <a:rPr lang="en-US" sz="1800" dirty="0">
                          <a:effectLst/>
                          <a:latin typeface="Arial" panose="020B0604020202020204" pitchFamily="34" charset="0"/>
                          <a:cs typeface="Arial" panose="020B0604020202020204" pitchFamily="34" charset="0"/>
                        </a:rPr>
                        <a:t>S</a:t>
                      </a:r>
                      <a:r>
                        <a:rPr lang="en-US" sz="1800" dirty="0">
                          <a:latin typeface="Arial" panose="020B0604020202020204" pitchFamily="34" charset="0"/>
                          <a:cs typeface="Arial" panose="020B0604020202020204" pitchFamily="34" charset="0"/>
                        </a:rPr>
                        <a:t>ystem</a:t>
                      </a:r>
                      <a:endParaRPr lang="en-US" sz="1800" dirty="0">
                        <a:effectLst/>
                        <a:latin typeface="Arial" panose="020B0604020202020204" pitchFamily="34" charset="0"/>
                        <a:cs typeface="Arial" panose="020B0604020202020204" pitchFamily="34" charset="0"/>
                      </a:endParaRPr>
                    </a:p>
                  </a:txBody>
                  <a:tcPr marL="58423" marR="58423" marT="58423" marB="5842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3900727"/>
                  </a:ext>
                </a:extLst>
              </a:tr>
              <a:tr h="571673">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IS A</a:t>
                      </a:r>
                      <a:endParaRPr lang="en-US" sz="3600" b="1" dirty="0">
                        <a:effectLst/>
                        <a:latin typeface="Arial" panose="020B0604020202020204" pitchFamily="34" charset="0"/>
                        <a:cs typeface="Arial" panose="020B0604020202020204" pitchFamily="34" charset="0"/>
                      </a:endParaRPr>
                    </a:p>
                  </a:txBody>
                  <a:tcPr marL="58423" marR="58423" marT="58423" marB="5842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fontAlgn="t"/>
                      <a:r>
                        <a:rPr lang="en-US" sz="1800" dirty="0">
                          <a:effectLst/>
                          <a:latin typeface="Arial" panose="020B0604020202020204" pitchFamily="34" charset="0"/>
                          <a:cs typeface="Arial" panose="020B0604020202020204" pitchFamily="34" charset="0"/>
                        </a:rPr>
                        <a:t>W</a:t>
                      </a:r>
                      <a:r>
                        <a:rPr lang="en-US" sz="1800" dirty="0">
                          <a:latin typeface="Arial" panose="020B0604020202020204" pitchFamily="34" charset="0"/>
                          <a:cs typeface="Arial" panose="020B0604020202020204" pitchFamily="34" charset="0"/>
                        </a:rPr>
                        <a:t>ebsite</a:t>
                      </a:r>
                      <a:endParaRPr lang="en-US" sz="1800" dirty="0">
                        <a:effectLst/>
                        <a:latin typeface="Arial" panose="020B0604020202020204" pitchFamily="34" charset="0"/>
                        <a:cs typeface="Arial" panose="020B0604020202020204" pitchFamily="34" charset="0"/>
                      </a:endParaRPr>
                    </a:p>
                  </a:txBody>
                  <a:tcPr marL="58423" marR="58423" marT="58423" marB="5842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3614171"/>
                  </a:ext>
                </a:extLst>
              </a:tr>
              <a:tr h="885552">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THAT</a:t>
                      </a:r>
                      <a:endParaRPr lang="en-US" sz="3600" b="1" dirty="0">
                        <a:effectLst/>
                        <a:latin typeface="Arial" panose="020B0604020202020204" pitchFamily="34" charset="0"/>
                        <a:cs typeface="Arial" panose="020B0604020202020204" pitchFamily="34" charset="0"/>
                      </a:endParaRPr>
                    </a:p>
                  </a:txBody>
                  <a:tcPr marL="58423" marR="58423" marT="58423" marB="5842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fontAlgn="t"/>
                      <a:r>
                        <a:rPr lang="en-US" sz="1800" dirty="0">
                          <a:latin typeface="Arial" panose="020B0604020202020204" pitchFamily="34" charset="0"/>
                          <a:cs typeface="Arial" panose="020B0604020202020204" pitchFamily="34" charset="0"/>
                        </a:rPr>
                        <a:t>Helps customers find the bakery products, add to cart, make a payment, and helps owners, managers manage staff, and view statistics such as sales, costs, profits exactly</a:t>
                      </a:r>
                      <a:endParaRPr lang="en-US" sz="1800" dirty="0">
                        <a:effectLst/>
                        <a:latin typeface="Arial" panose="020B0604020202020204" pitchFamily="34" charset="0"/>
                        <a:cs typeface="Arial" panose="020B0604020202020204" pitchFamily="34" charset="0"/>
                      </a:endParaRPr>
                    </a:p>
                  </a:txBody>
                  <a:tcPr marL="58423" marR="58423" marT="58423" marB="5842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1218751"/>
                  </a:ext>
                </a:extLst>
              </a:tr>
              <a:tr h="1144035">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UNLIKE</a:t>
                      </a:r>
                      <a:endParaRPr lang="en-US" sz="3600" b="1" dirty="0">
                        <a:effectLst/>
                        <a:latin typeface="Arial" panose="020B0604020202020204" pitchFamily="34" charset="0"/>
                        <a:cs typeface="Arial" panose="020B0604020202020204" pitchFamily="34" charset="0"/>
                      </a:endParaRPr>
                    </a:p>
                  </a:txBody>
                  <a:tcPr marL="58423" marR="58423" marT="58423" marB="5842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l" fontAlgn="t"/>
                      <a:r>
                        <a:rPr lang="en-US" sz="1800" dirty="0">
                          <a:effectLst/>
                          <a:latin typeface="Arial" panose="020B0604020202020204" pitchFamily="34" charset="0"/>
                          <a:cs typeface="Arial" panose="020B0604020202020204" pitchFamily="34" charset="0"/>
                        </a:rPr>
                        <a:t>T</a:t>
                      </a:r>
                      <a:r>
                        <a:rPr lang="en-US" sz="1800" dirty="0">
                          <a:latin typeface="Arial" panose="020B0604020202020204" pitchFamily="34" charset="0"/>
                          <a:cs typeface="Arial" panose="020B0604020202020204" pitchFamily="34" charset="0"/>
                        </a:rPr>
                        <a:t>he traditional way, it needs many staff to serve and take a lot of money. Sometimes there are some errors in payments, orders, statistics. This makes the owners hard to manage and the customer is not satisfied with services</a:t>
                      </a:r>
                      <a:endParaRPr lang="en-US" sz="1800" dirty="0">
                        <a:effectLst/>
                        <a:latin typeface="Arial" panose="020B0604020202020204" pitchFamily="34" charset="0"/>
                        <a:cs typeface="Arial" panose="020B0604020202020204" pitchFamily="34" charset="0"/>
                      </a:endParaRPr>
                    </a:p>
                  </a:txBody>
                  <a:tcPr marL="58423" marR="58423" marT="58423" marB="5842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4461128"/>
                  </a:ext>
                </a:extLst>
              </a:tr>
              <a:tr h="1144035">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OUR PRODUCT</a:t>
                      </a:r>
                      <a:endParaRPr lang="en-US" sz="3600" b="1" dirty="0">
                        <a:effectLst/>
                        <a:latin typeface="Arial" panose="020B0604020202020204" pitchFamily="34" charset="0"/>
                        <a:cs typeface="Arial" panose="020B0604020202020204" pitchFamily="34" charset="0"/>
                      </a:endParaRPr>
                    </a:p>
                  </a:txBody>
                  <a:tcPr marL="58423" marR="58423" marT="58423" marB="5842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indent="0" algn="l" fontAlgn="t">
                        <a:buFontTx/>
                        <a:buNone/>
                      </a:pPr>
                      <a:r>
                        <a:rPr lang="en-US" sz="1800" dirty="0">
                          <a:latin typeface="Arial" panose="020B0604020202020204" pitchFamily="34" charset="0"/>
                          <a:cs typeface="Arial" panose="020B0604020202020204" pitchFamily="34" charset="0"/>
                        </a:rPr>
                        <a:t>- Helps customers view the menu, communicate, orders by simple manipulation</a:t>
                      </a:r>
                    </a:p>
                    <a:p>
                      <a:pPr marL="0" indent="0" algn="l" fontAlgn="t">
                        <a:buFontTx/>
                        <a:buNone/>
                      </a:pPr>
                      <a:r>
                        <a:rPr lang="en-US" sz="1800" dirty="0">
                          <a:latin typeface="Arial" panose="020B0604020202020204" pitchFamily="34" charset="0"/>
                          <a:cs typeface="Arial" panose="020B0604020202020204" pitchFamily="34" charset="0"/>
                        </a:rPr>
                        <a:t>- Support owners, managers easily to organize the shop, view the detailed statistics exactly</a:t>
                      </a:r>
                      <a:endParaRPr lang="en-US" sz="1800" dirty="0">
                        <a:effectLst/>
                        <a:latin typeface="Arial" panose="020B0604020202020204" pitchFamily="34" charset="0"/>
                        <a:cs typeface="Arial" panose="020B0604020202020204" pitchFamily="34" charset="0"/>
                      </a:endParaRPr>
                    </a:p>
                  </a:txBody>
                  <a:tcPr marL="58423" marR="58423" marT="58423" marB="5842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230168"/>
                  </a:ext>
                </a:extLst>
              </a:tr>
            </a:tbl>
          </a:graphicData>
        </a:graphic>
      </p:graphicFrame>
    </p:spTree>
    <p:extLst>
      <p:ext uri="{BB962C8B-B14F-4D97-AF65-F5344CB8AC3E}">
        <p14:creationId xmlns:p14="http://schemas.microsoft.com/office/powerpoint/2010/main" val="511123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B4FCC89-3F48-46C1-BCA1-2BEDFB88A1AA}"/>
              </a:ext>
            </a:extLst>
          </p:cNvPr>
          <p:cNvSpPr>
            <a:spLocks noGrp="1"/>
          </p:cNvSpPr>
          <p:nvPr>
            <p:ph type="title"/>
          </p:nvPr>
        </p:nvSpPr>
        <p:spPr>
          <a:xfrm>
            <a:off x="971550" y="656921"/>
            <a:ext cx="10248899" cy="703279"/>
          </a:xfrm>
        </p:spPr>
        <p:txBody>
          <a:bodyPr>
            <a:normAutofit/>
          </a:bodyPr>
          <a:lstStyle/>
          <a:p>
            <a:r>
              <a:rPr lang="en-US" sz="3200" dirty="0">
                <a:latin typeface="Arial" panose="020B0604020202020204" pitchFamily="34" charset="0"/>
                <a:cs typeface="Arial" panose="020B0604020202020204" pitchFamily="34" charset="0"/>
              </a:rPr>
              <a:t>2) STAKEHOLDERS</a:t>
            </a:r>
          </a:p>
        </p:txBody>
      </p:sp>
      <p:sp>
        <p:nvSpPr>
          <p:cNvPr id="3" name="Hình chữ nhật 2">
            <a:extLst>
              <a:ext uri="{FF2B5EF4-FFF2-40B4-BE49-F238E27FC236}">
                <a16:creationId xmlns:a16="http://schemas.microsoft.com/office/drawing/2014/main" id="{E24E730A-C000-433F-897B-EE43F8746098}"/>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4" name="Hộp Văn bản 3">
            <a:extLst>
              <a:ext uri="{FF2B5EF4-FFF2-40B4-BE49-F238E27FC236}">
                <a16:creationId xmlns:a16="http://schemas.microsoft.com/office/drawing/2014/main" id="{78DE8A88-2A0A-4C09-B500-9DDB293B27A3}"/>
              </a:ext>
            </a:extLst>
          </p:cNvPr>
          <p:cNvSpPr txBox="1"/>
          <p:nvPr/>
        </p:nvSpPr>
        <p:spPr>
          <a:xfrm>
            <a:off x="1490133" y="1745244"/>
            <a:ext cx="4945486" cy="4455835"/>
          </a:xfrm>
          <a:prstGeom prst="rect">
            <a:avLst/>
          </a:prstGeom>
          <a:noFill/>
        </p:spPr>
        <p:txBody>
          <a:bodyPr wrap="square" rtlCol="0">
            <a:spAutoFit/>
          </a:bodyPr>
          <a:lstStyle/>
          <a:p>
            <a:pPr marL="285750" indent="-285750">
              <a:lnSpc>
                <a:spcPct val="150000"/>
              </a:lnSpc>
              <a:buFontTx/>
              <a:buChar char="-"/>
            </a:pPr>
            <a:r>
              <a:rPr lang="en-US" sz="2400" dirty="0">
                <a:latin typeface="Arial" panose="020B0604020202020204" pitchFamily="34" charset="0"/>
                <a:cs typeface="Arial" panose="020B0604020202020204" pitchFamily="34" charset="0"/>
              </a:rPr>
              <a:t>User: Customer, staff, manager</a:t>
            </a:r>
          </a:p>
          <a:p>
            <a:pPr marL="285750" indent="-285750">
              <a:lnSpc>
                <a:spcPct val="150000"/>
              </a:lnSpc>
              <a:buFontTx/>
              <a:buChar char="-"/>
            </a:pPr>
            <a:r>
              <a:rPr lang="en-US" sz="2400" dirty="0">
                <a:latin typeface="Arial" panose="020B0604020202020204" pitchFamily="34" charset="0"/>
                <a:cs typeface="Arial" panose="020B0604020202020204" pitchFamily="34" charset="0"/>
              </a:rPr>
              <a:t>Owner</a:t>
            </a:r>
          </a:p>
          <a:p>
            <a:pPr marL="285750" indent="-285750">
              <a:lnSpc>
                <a:spcPct val="150000"/>
              </a:lnSpc>
              <a:buFontTx/>
              <a:buChar char="-"/>
            </a:pPr>
            <a:r>
              <a:rPr lang="en-US" sz="2400" dirty="0">
                <a:latin typeface="Arial" panose="020B0604020202020204" pitchFamily="34" charset="0"/>
                <a:cs typeface="Arial" panose="020B0604020202020204" pitchFamily="34" charset="0"/>
              </a:rPr>
              <a:t>Business Analyst</a:t>
            </a:r>
          </a:p>
          <a:p>
            <a:pPr marL="285750" indent="-285750">
              <a:lnSpc>
                <a:spcPct val="150000"/>
              </a:lnSpc>
              <a:buFontTx/>
              <a:buChar char="-"/>
            </a:pPr>
            <a:r>
              <a:rPr lang="en-US" sz="2400" dirty="0">
                <a:latin typeface="Arial" panose="020B0604020202020204" pitchFamily="34" charset="0"/>
                <a:cs typeface="Arial" panose="020B0604020202020204" pitchFamily="34" charset="0"/>
              </a:rPr>
              <a:t>Developer</a:t>
            </a:r>
          </a:p>
          <a:p>
            <a:pPr marL="285750" indent="-285750">
              <a:lnSpc>
                <a:spcPct val="150000"/>
              </a:lnSpc>
              <a:buFontTx/>
              <a:buChar char="-"/>
            </a:pPr>
            <a:r>
              <a:rPr lang="en-US" sz="2400" dirty="0">
                <a:latin typeface="Arial" panose="020B0604020202020204" pitchFamily="34" charset="0"/>
                <a:cs typeface="Arial" panose="020B0604020202020204" pitchFamily="34" charset="0"/>
              </a:rPr>
              <a:t>System analyst</a:t>
            </a:r>
          </a:p>
          <a:p>
            <a:pPr marL="285750" indent="-285750">
              <a:lnSpc>
                <a:spcPct val="150000"/>
              </a:lnSpc>
              <a:buFontTx/>
              <a:buChar char="-"/>
            </a:pPr>
            <a:r>
              <a:rPr lang="en-US" sz="2400" dirty="0">
                <a:latin typeface="Arial" panose="020B0604020202020204" pitchFamily="34" charset="0"/>
                <a:cs typeface="Arial" panose="020B0604020202020204" pitchFamily="34" charset="0"/>
              </a:rPr>
              <a:t>Tester</a:t>
            </a:r>
          </a:p>
          <a:p>
            <a:pPr marL="285750" indent="-285750">
              <a:lnSpc>
                <a:spcPct val="150000"/>
              </a:lnSpc>
              <a:buFontTx/>
              <a:buChar char="-"/>
            </a:pPr>
            <a:r>
              <a:rPr lang="en-US" sz="2400" dirty="0">
                <a:latin typeface="Arial" panose="020B0604020202020204" pitchFamily="34" charset="0"/>
                <a:cs typeface="Arial" panose="020B0604020202020204" pitchFamily="34" charset="0"/>
              </a:rPr>
              <a:t>Project Manager</a:t>
            </a:r>
          </a:p>
          <a:p>
            <a:pPr marL="285750" indent="-285750">
              <a:lnSpc>
                <a:spcPct val="150000"/>
              </a:lnSpc>
              <a:buFontTx/>
              <a:buChar char="-"/>
            </a:pPr>
            <a:r>
              <a:rPr lang="en-US" sz="2400" dirty="0">
                <a:latin typeface="Arial" panose="020B0604020202020204" pitchFamily="34" charset="0"/>
                <a:cs typeface="Arial" panose="020B0604020202020204" pitchFamily="34" charset="0"/>
              </a:rPr>
              <a:t>Designer</a:t>
            </a:r>
          </a:p>
        </p:txBody>
      </p:sp>
      <p:pic>
        <p:nvPicPr>
          <p:cNvPr id="5" name="Hình ảnh 4">
            <a:extLst>
              <a:ext uri="{FF2B5EF4-FFF2-40B4-BE49-F238E27FC236}">
                <a16:creationId xmlns:a16="http://schemas.microsoft.com/office/drawing/2014/main" id="{6CC45897-870A-4FAD-BB5A-D6B25C172FA3}"/>
              </a:ext>
            </a:extLst>
          </p:cNvPr>
          <p:cNvPicPr>
            <a:picLocks noChangeAspect="1"/>
          </p:cNvPicPr>
          <p:nvPr/>
        </p:nvPicPr>
        <p:blipFill>
          <a:blip r:embed="rId2"/>
          <a:stretch>
            <a:fillRect/>
          </a:stretch>
        </p:blipFill>
        <p:spPr>
          <a:xfrm>
            <a:off x="6705600" y="920451"/>
            <a:ext cx="5486400" cy="5940425"/>
          </a:xfrm>
          <a:prstGeom prst="rect">
            <a:avLst/>
          </a:prstGeom>
        </p:spPr>
      </p:pic>
      <p:sp>
        <p:nvSpPr>
          <p:cNvPr id="6" name="Hình chữ nhật 5">
            <a:extLst>
              <a:ext uri="{FF2B5EF4-FFF2-40B4-BE49-F238E27FC236}">
                <a16:creationId xmlns:a16="http://schemas.microsoft.com/office/drawing/2014/main" id="{B14B4D77-4FC7-466B-8EF8-C331FC9D03CE}"/>
              </a:ext>
            </a:extLst>
          </p:cNvPr>
          <p:cNvSpPr/>
          <p:nvPr/>
        </p:nvSpPr>
        <p:spPr>
          <a:xfrm>
            <a:off x="6096000" y="5581480"/>
            <a:ext cx="667512" cy="4297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370169"/>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a:extLst>
              <a:ext uri="{FF2B5EF4-FFF2-40B4-BE49-F238E27FC236}">
                <a16:creationId xmlns:a16="http://schemas.microsoft.com/office/drawing/2014/main" id="{C2FBBBE9-ABC3-4BA0-9C89-E1F79053AE5A}"/>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8" name="Hình chữ nhật 7">
            <a:extLst>
              <a:ext uri="{FF2B5EF4-FFF2-40B4-BE49-F238E27FC236}">
                <a16:creationId xmlns:a16="http://schemas.microsoft.com/office/drawing/2014/main" id="{640E5A43-A836-4ABB-B113-8E0760DE03F5}"/>
              </a:ext>
            </a:extLst>
          </p:cNvPr>
          <p:cNvSpPr/>
          <p:nvPr/>
        </p:nvSpPr>
        <p:spPr>
          <a:xfrm>
            <a:off x="497840" y="-46736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nh chữ nhật 8">
            <a:extLst>
              <a:ext uri="{FF2B5EF4-FFF2-40B4-BE49-F238E27FC236}">
                <a16:creationId xmlns:a16="http://schemas.microsoft.com/office/drawing/2014/main" id="{EB425FAE-50F4-4A21-8B97-AC35184AF3CE}"/>
              </a:ext>
            </a:extLst>
          </p:cNvPr>
          <p:cNvSpPr/>
          <p:nvPr/>
        </p:nvSpPr>
        <p:spPr>
          <a:xfrm>
            <a:off x="6926073" y="1192356"/>
            <a:ext cx="787399" cy="333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ình chữ nhật 3">
            <a:extLst>
              <a:ext uri="{FF2B5EF4-FFF2-40B4-BE49-F238E27FC236}">
                <a16:creationId xmlns:a16="http://schemas.microsoft.com/office/drawing/2014/main" id="{4FA424EB-F548-4985-A11E-EAFD1F942982}"/>
              </a:ext>
            </a:extLst>
          </p:cNvPr>
          <p:cNvSpPr/>
          <p:nvPr/>
        </p:nvSpPr>
        <p:spPr>
          <a:xfrm>
            <a:off x="6096000" y="5652072"/>
            <a:ext cx="409575"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575E66BF-68D2-461E-97B6-5164F8EBC9FB}"/>
              </a:ext>
            </a:extLst>
          </p:cNvPr>
          <p:cNvSpPr txBox="1"/>
          <p:nvPr/>
        </p:nvSpPr>
        <p:spPr>
          <a:xfrm>
            <a:off x="1324927" y="1526032"/>
            <a:ext cx="9951720" cy="4401205"/>
          </a:xfrm>
          <a:prstGeom prst="rect">
            <a:avLst/>
          </a:prstGeom>
          <a:noFill/>
        </p:spPr>
        <p:txBody>
          <a:bodyPr wrap="square" rtlCol="0">
            <a:spAutoFit/>
          </a:bodyPr>
          <a:lstStyle/>
          <a:p>
            <a:pPr marL="285750" indent="-285750" algn="just">
              <a:buFont typeface="Arial" panose="020B0604020202020204" pitchFamily="34" charset="0"/>
              <a:buChar char="•"/>
            </a:pPr>
            <a:r>
              <a:rPr lang="en-US" sz="2000" b="1" dirty="0">
                <a:latin typeface="Arial" panose="020B0604020202020204" pitchFamily="34" charset="0"/>
                <a:cs typeface="Arial" panose="020B0604020202020204" pitchFamily="34" charset="0"/>
              </a:rPr>
              <a:t>Customers</a:t>
            </a:r>
            <a:r>
              <a:rPr lang="en-US" sz="2000" dirty="0">
                <a:latin typeface="Arial" panose="020B0604020202020204" pitchFamily="34" charset="0"/>
                <a:cs typeface="Arial" panose="020B0604020202020204" pitchFamily="34" charset="0"/>
              </a:rPr>
              <a:t> can view the information on the type of bakery products in the system. They can register to become a member of the bakery system, and totally able to log in and edit their personal information. Before making the payments online, they can add bakery products in cart, order, and check out the order online about the bakery product, location, total payment, choose a method to pay (Cash or Credit). Customers can send feedback after enjoy eating bakery products. They can log out in order to secure their account. </a:t>
            </a:r>
          </a:p>
          <a:p>
            <a:pPr marL="285750" indent="-285750" algn="just">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000" b="1" dirty="0">
                <a:latin typeface="Arial" panose="020B0604020202020204" pitchFamily="34" charset="0"/>
                <a:cs typeface="Arial" panose="020B0604020202020204" pitchFamily="34" charset="0"/>
              </a:rPr>
              <a:t>Staff</a:t>
            </a:r>
            <a:r>
              <a:rPr lang="en-US" sz="2000" dirty="0">
                <a:latin typeface="Arial" panose="020B0604020202020204" pitchFamily="34" charset="0"/>
                <a:cs typeface="Arial" panose="020B0604020202020204" pitchFamily="34" charset="0"/>
              </a:rPr>
              <a:t> can edit, add, and remove bakery products information in the system. They can manage their personal information account. They can view, handle the order, and assign tasks for other staff. </a:t>
            </a:r>
          </a:p>
          <a:p>
            <a:pPr algn="just"/>
            <a:endParaRPr lang="en-US" sz="20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000" b="1" dirty="0">
                <a:latin typeface="Arial" panose="020B0604020202020204" pitchFamily="34" charset="0"/>
                <a:cs typeface="Arial" panose="020B0604020202020204" pitchFamily="34" charset="0"/>
              </a:rPr>
              <a:t>The</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manager</a:t>
            </a:r>
            <a:r>
              <a:rPr lang="en-US" sz="2000" dirty="0">
                <a:latin typeface="Arial" panose="020B0604020202020204" pitchFamily="34" charset="0"/>
                <a:cs typeface="Arial" panose="020B0604020202020204" pitchFamily="34" charset="0"/>
              </a:rPr>
              <a:t> can edit, add, and remove members in the system and view statistics about sales, profit, orders, customers. </a:t>
            </a:r>
          </a:p>
        </p:txBody>
      </p:sp>
      <p:sp>
        <p:nvSpPr>
          <p:cNvPr id="2" name="Tiêu đề 1">
            <a:extLst>
              <a:ext uri="{FF2B5EF4-FFF2-40B4-BE49-F238E27FC236}">
                <a16:creationId xmlns:a16="http://schemas.microsoft.com/office/drawing/2014/main" id="{839D7453-1A0E-42DE-A2A9-15198D242832}"/>
              </a:ext>
            </a:extLst>
          </p:cNvPr>
          <p:cNvSpPr>
            <a:spLocks noGrp="1"/>
          </p:cNvSpPr>
          <p:nvPr>
            <p:ph type="title"/>
          </p:nvPr>
        </p:nvSpPr>
        <p:spPr>
          <a:xfrm>
            <a:off x="1613366" y="603938"/>
            <a:ext cx="5771303" cy="878031"/>
          </a:xfrm>
        </p:spPr>
        <p:txBody>
          <a:bodyPr>
            <a:noAutofit/>
          </a:bodyPr>
          <a:lstStyle/>
          <a:p>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3) TARGET USER</a:t>
            </a:r>
            <a:br>
              <a:rPr lang="en-US" sz="3200" dirty="0">
                <a:latin typeface="Arial" panose="020B0604020202020204" pitchFamily="34" charset="0"/>
                <a:cs typeface="Arial" panose="020B0604020202020204" pitchFamily="34" charset="0"/>
              </a:rPr>
            </a:br>
            <a:endParaRPr lang="en-US" sz="3200" dirty="0"/>
          </a:p>
        </p:txBody>
      </p:sp>
    </p:spTree>
    <p:extLst>
      <p:ext uri="{BB962C8B-B14F-4D97-AF65-F5344CB8AC3E}">
        <p14:creationId xmlns:p14="http://schemas.microsoft.com/office/powerpoint/2010/main" val="2890904907"/>
      </p:ext>
    </p:extLst>
  </p:cSld>
  <p:clrMapOvr>
    <a:masterClrMapping/>
  </p:clrMapOvr>
  <p:transition spd="slow">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êu đề 2">
            <a:extLst>
              <a:ext uri="{FF2B5EF4-FFF2-40B4-BE49-F238E27FC236}">
                <a16:creationId xmlns:a16="http://schemas.microsoft.com/office/drawing/2014/main" id="{117512E7-D163-4D74-A148-E7A4C62C9401}"/>
              </a:ext>
            </a:extLst>
          </p:cNvPr>
          <p:cNvSpPr>
            <a:spLocks noGrp="1"/>
          </p:cNvSpPr>
          <p:nvPr>
            <p:ph type="title"/>
          </p:nvPr>
        </p:nvSpPr>
        <p:spPr>
          <a:xfrm>
            <a:off x="1175126" y="453133"/>
            <a:ext cx="6720395" cy="985050"/>
          </a:xfrm>
        </p:spPr>
        <p:txBody>
          <a:bodyPr>
            <a:noAutofit/>
          </a:bodyPr>
          <a:lstStyle/>
          <a:p>
            <a:r>
              <a:rPr lang="en-US" sz="3600" dirty="0">
                <a:latin typeface="Arial" panose="020B0604020202020204" pitchFamily="34" charset="0"/>
                <a:cs typeface="Arial" panose="020B0604020202020204" pitchFamily="34" charset="0"/>
              </a:rPr>
              <a:t>V. PROJECT OBJECTIVES</a:t>
            </a:r>
            <a:br>
              <a:rPr lang="en-US" sz="3600" dirty="0">
                <a:latin typeface="Arial" panose="020B0604020202020204" pitchFamily="34" charset="0"/>
                <a:cs typeface="Arial" panose="020B0604020202020204" pitchFamily="34" charset="0"/>
              </a:rPr>
            </a:br>
            <a:endParaRPr lang="en-US" sz="3600" dirty="0"/>
          </a:p>
        </p:txBody>
      </p:sp>
      <p:sp>
        <p:nvSpPr>
          <p:cNvPr id="4" name="Hình chữ nhật 3">
            <a:extLst>
              <a:ext uri="{FF2B5EF4-FFF2-40B4-BE49-F238E27FC236}">
                <a16:creationId xmlns:a16="http://schemas.microsoft.com/office/drawing/2014/main" id="{D45DEFD7-5328-4D3D-B8B5-83BA41DD3D44}"/>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11" name="Hộp Văn bản 10">
            <a:extLst>
              <a:ext uri="{FF2B5EF4-FFF2-40B4-BE49-F238E27FC236}">
                <a16:creationId xmlns:a16="http://schemas.microsoft.com/office/drawing/2014/main" id="{672353A8-C57F-4F17-A64F-53E47217732C}"/>
              </a:ext>
            </a:extLst>
          </p:cNvPr>
          <p:cNvSpPr txBox="1"/>
          <p:nvPr/>
        </p:nvSpPr>
        <p:spPr>
          <a:xfrm>
            <a:off x="1231638" y="1560103"/>
            <a:ext cx="10104588" cy="4657817"/>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Providing an efficient interface for the online management bakery system.</a:t>
            </a:r>
          </a:p>
          <a:p>
            <a:pPr marL="342900" indent="-342900" algn="just">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Give customer opportunity finding, viewing, and buying all bakery products without thinking distance or time so it makes the customer feel convenient as well as comfortable when using our website.</a:t>
            </a:r>
          </a:p>
          <a:p>
            <a:pPr marL="342900" indent="-342900" algn="just">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Show a new recipe, e-menu, total payment, and produces transactions easily.</a:t>
            </a:r>
          </a:p>
          <a:p>
            <a:pPr marL="342900" indent="-342900" algn="just">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Reversing bakery products, recommend bakery products, insensitive report are common functions which also able on our website</a:t>
            </a:r>
          </a:p>
          <a:p>
            <a:pPr marL="342900" indent="-342900" algn="just">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Help reduce the quantity of work of staff in the offline store, handle large orders at once, help manage store by viewing statistic of sales, customers and amount of the orders, and manage the schedule of staff and their personal information</a:t>
            </a:r>
          </a:p>
        </p:txBody>
      </p:sp>
      <p:sp>
        <p:nvSpPr>
          <p:cNvPr id="2" name="Lục giác 1">
            <a:extLst>
              <a:ext uri="{FF2B5EF4-FFF2-40B4-BE49-F238E27FC236}">
                <a16:creationId xmlns:a16="http://schemas.microsoft.com/office/drawing/2014/main" id="{62D655BB-BF53-4B53-A29F-8329AB6E49B6}"/>
              </a:ext>
            </a:extLst>
          </p:cNvPr>
          <p:cNvSpPr/>
          <p:nvPr/>
        </p:nvSpPr>
        <p:spPr>
          <a:xfrm rot="2097322">
            <a:off x="11548370" y="5157924"/>
            <a:ext cx="1482571" cy="1207363"/>
          </a:xfrm>
          <a:prstGeom prst="hexagon">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Lục giác 5">
            <a:extLst>
              <a:ext uri="{FF2B5EF4-FFF2-40B4-BE49-F238E27FC236}">
                <a16:creationId xmlns:a16="http://schemas.microsoft.com/office/drawing/2014/main" id="{AA52A4B5-9AB6-4DE2-9A5E-2BA37668DAD4}"/>
              </a:ext>
            </a:extLst>
          </p:cNvPr>
          <p:cNvSpPr/>
          <p:nvPr/>
        </p:nvSpPr>
        <p:spPr>
          <a:xfrm>
            <a:off x="-602038" y="0"/>
            <a:ext cx="1649603" cy="1438183"/>
          </a:xfrm>
          <a:prstGeom prst="hexagon">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7" name="Lục giác 6">
            <a:extLst>
              <a:ext uri="{FF2B5EF4-FFF2-40B4-BE49-F238E27FC236}">
                <a16:creationId xmlns:a16="http://schemas.microsoft.com/office/drawing/2014/main" id="{1ED063A7-1A30-4B27-8716-25F295835D5A}"/>
              </a:ext>
            </a:extLst>
          </p:cNvPr>
          <p:cNvSpPr/>
          <p:nvPr/>
        </p:nvSpPr>
        <p:spPr>
          <a:xfrm>
            <a:off x="-602038" y="-18288"/>
            <a:ext cx="1649603" cy="1438183"/>
          </a:xfrm>
          <a:prstGeom prst="hexagon">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674431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êu đề 10">
            <a:extLst>
              <a:ext uri="{FF2B5EF4-FFF2-40B4-BE49-F238E27FC236}">
                <a16:creationId xmlns:a16="http://schemas.microsoft.com/office/drawing/2014/main" id="{7E19986B-6BF1-4ACF-B9CC-DBD1466DD33A}"/>
              </a:ext>
            </a:extLst>
          </p:cNvPr>
          <p:cNvSpPr>
            <a:spLocks noGrp="1"/>
          </p:cNvSpPr>
          <p:nvPr>
            <p:ph type="title"/>
          </p:nvPr>
        </p:nvSpPr>
        <p:spPr>
          <a:xfrm>
            <a:off x="880533" y="202818"/>
            <a:ext cx="6806184" cy="767586"/>
          </a:xfrm>
        </p:spPr>
        <p:txBody>
          <a:bodyPr rtlCol="0"/>
          <a:lstStyle/>
          <a:p>
            <a:r>
              <a:rPr lang="en-US" dirty="0">
                <a:solidFill>
                  <a:schemeClr val="tx1"/>
                </a:solidFill>
                <a:latin typeface="Arial" panose="020B0604020202020204" pitchFamily="34" charset="0"/>
                <a:cs typeface="Arial" panose="020B0604020202020204" pitchFamily="34" charset="0"/>
              </a:rPr>
              <a:t>VI. PROBLEM STATEMENT</a:t>
            </a:r>
          </a:p>
        </p:txBody>
      </p:sp>
      <p:sp>
        <p:nvSpPr>
          <p:cNvPr id="8" name="Hình bầu dục 7">
            <a:extLst>
              <a:ext uri="{C183D7F6-B498-43B3-948B-1728B52AA6E4}">
                <adec:decorative xmlns:adec="http://schemas.microsoft.com/office/drawing/2017/decorative" val="1"/>
              </a:ext>
            </a:extLst>
          </p:cNvPr>
          <p:cNvSpPr/>
          <p:nvPr/>
        </p:nvSpPr>
        <p:spPr>
          <a:xfrm>
            <a:off x="1329322" y="5717514"/>
            <a:ext cx="1012464" cy="1007136"/>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rtl="0"/>
            <a:endParaRPr lang="vi-VN" sz="2700" dirty="0"/>
          </a:p>
        </p:txBody>
      </p:sp>
      <p:sp>
        <p:nvSpPr>
          <p:cNvPr id="10" name="Số trang chiếu 04">
            <a:extLst>
              <a:ext uri="{FF2B5EF4-FFF2-40B4-BE49-F238E27FC236}">
                <a16:creationId xmlns:a16="http://schemas.microsoft.com/office/drawing/2014/main" id="{979C3E78-CF44-41DC-A57F-A9DFA28E5F1F}"/>
              </a:ext>
            </a:extLst>
          </p:cNvPr>
          <p:cNvSpPr txBox="1">
            <a:spLocks/>
          </p:cNvSpPr>
          <p:nvPr/>
        </p:nvSpPr>
        <p:spPr>
          <a:xfrm>
            <a:off x="10919584" y="441326"/>
            <a:ext cx="703476" cy="244475"/>
          </a:xfrm>
          <a:prstGeom prst="rect">
            <a:avLst/>
          </a:prstGeom>
          <a:noFill/>
        </p:spPr>
        <p:txBody>
          <a:bodyPr vert="horz" lIns="0" tIns="0" rIns="0" bIns="0" rtlCol="0" anchor="ctr"/>
          <a:lstStyle>
            <a:defPPr>
              <a:defRPr lang="en-US"/>
            </a:defPPr>
            <a:lvl1pPr marL="0" algn="r" defTabSz="914400" rtl="0" eaLnBrk="1" latinLnBrk="0" hangingPunct="1">
              <a:defRPr sz="803" b="1" kern="1200">
                <a:solidFill>
                  <a:schemeClr val="tx1">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D8D877B3-D348-4611-9BDB-C5374591D951}" type="slidenum">
              <a:rPr lang="vi-VN" sz="1000" smtClean="0">
                <a:solidFill>
                  <a:schemeClr val="bg1">
                    <a:alpha val="50000"/>
                  </a:schemeClr>
                </a:solidFill>
              </a:rPr>
              <a:pPr rtl="0"/>
              <a:t>16</a:t>
            </a:fld>
            <a:endParaRPr lang="vi-VN" sz="1000" dirty="0">
              <a:solidFill>
                <a:schemeClr val="bg1">
                  <a:alpha val="50000"/>
                </a:schemeClr>
              </a:solidFill>
            </a:endParaRPr>
          </a:p>
        </p:txBody>
      </p:sp>
      <p:sp>
        <p:nvSpPr>
          <p:cNvPr id="7" name="Hình chữ nhật 6">
            <a:extLst>
              <a:ext uri="{FF2B5EF4-FFF2-40B4-BE49-F238E27FC236}">
                <a16:creationId xmlns:a16="http://schemas.microsoft.com/office/drawing/2014/main" id="{1219386F-1B1D-4492-9068-F4D32DDA76D7}"/>
              </a:ext>
            </a:extLst>
          </p:cNvPr>
          <p:cNvSpPr/>
          <p:nvPr/>
        </p:nvSpPr>
        <p:spPr>
          <a:xfrm rot="16200000">
            <a:off x="-552849" y="3161198"/>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pic>
        <p:nvPicPr>
          <p:cNvPr id="6" name="Chỗ dành sẵn cho Hình ảnh 5">
            <a:extLst>
              <a:ext uri="{FF2B5EF4-FFF2-40B4-BE49-F238E27FC236}">
                <a16:creationId xmlns:a16="http://schemas.microsoft.com/office/drawing/2014/main" id="{79681D3F-70B6-4805-91CB-8AB4DAB89524}"/>
              </a:ext>
            </a:extLst>
          </p:cNvPr>
          <p:cNvPicPr>
            <a:picLocks noGrp="1" noChangeAspect="1"/>
          </p:cNvPicPr>
          <p:nvPr>
            <p:ph type="pic" idx="1"/>
          </p:nvPr>
        </p:nvPicPr>
        <p:blipFill rotWithShape="1">
          <a:blip r:embed="rId3"/>
          <a:srcRect l="18514" t="25" r="21017" b="-25"/>
          <a:stretch/>
        </p:blipFill>
        <p:spPr>
          <a:xfrm>
            <a:off x="8453119" y="1694"/>
            <a:ext cx="3738881" cy="6857999"/>
          </a:xfrm>
        </p:spPr>
      </p:pic>
      <p:sp>
        <p:nvSpPr>
          <p:cNvPr id="2" name="Hình chữ nhật 1">
            <a:extLst>
              <a:ext uri="{FF2B5EF4-FFF2-40B4-BE49-F238E27FC236}">
                <a16:creationId xmlns:a16="http://schemas.microsoft.com/office/drawing/2014/main" id="{6DB3F70F-48F5-4E6D-BD91-87F0194B6B32}"/>
              </a:ext>
            </a:extLst>
          </p:cNvPr>
          <p:cNvSpPr/>
          <p:nvPr/>
        </p:nvSpPr>
        <p:spPr>
          <a:xfrm>
            <a:off x="3749040" y="5544904"/>
            <a:ext cx="667512" cy="4297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ình chữ nhật 3">
            <a:extLst>
              <a:ext uri="{FF2B5EF4-FFF2-40B4-BE49-F238E27FC236}">
                <a16:creationId xmlns:a16="http://schemas.microsoft.com/office/drawing/2014/main" id="{39C81F47-FA86-49D9-B898-531AC980BF47}"/>
              </a:ext>
            </a:extLst>
          </p:cNvPr>
          <p:cNvSpPr/>
          <p:nvPr/>
        </p:nvSpPr>
        <p:spPr>
          <a:xfrm>
            <a:off x="1329322" y="1554480"/>
            <a:ext cx="682358" cy="64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ình chữ nhật 4">
            <a:extLst>
              <a:ext uri="{FF2B5EF4-FFF2-40B4-BE49-F238E27FC236}">
                <a16:creationId xmlns:a16="http://schemas.microsoft.com/office/drawing/2014/main" id="{09738FCC-31AB-4E01-B98A-C467BB411E3F}"/>
              </a:ext>
            </a:extLst>
          </p:cNvPr>
          <p:cNvSpPr/>
          <p:nvPr/>
        </p:nvSpPr>
        <p:spPr>
          <a:xfrm>
            <a:off x="3063240" y="6309360"/>
            <a:ext cx="1874520"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ỗ dành sẵn cho Văn bản 2"/>
          <p:cNvSpPr>
            <a:spLocks noGrp="1"/>
          </p:cNvSpPr>
          <p:nvPr>
            <p:ph type="body" sz="quarter" idx="2"/>
          </p:nvPr>
        </p:nvSpPr>
        <p:spPr>
          <a:xfrm>
            <a:off x="880533" y="1335380"/>
            <a:ext cx="7700941" cy="5389270"/>
          </a:xfrm>
        </p:spPr>
        <p:txBody>
          <a:bodyPr rtlCol="0">
            <a:normAutofit/>
          </a:bodyPr>
          <a:lstStyle/>
          <a:p>
            <a:pPr marL="285750" indent="-285750" algn="just">
              <a:buFont typeface="Arial" panose="020B0604020202020204" pitchFamily="34" charset="0"/>
              <a:buChar char="•"/>
            </a:pPr>
            <a:r>
              <a:rPr lang="en-US" sz="1800" b="1" dirty="0">
                <a:latin typeface="Arial" panose="020B0604020202020204" pitchFamily="34" charset="0"/>
                <a:cs typeface="Arial" panose="020B0604020202020204" pitchFamily="34" charset="0"/>
              </a:rPr>
              <a:t>Problem 1</a:t>
            </a:r>
            <a:r>
              <a:rPr lang="en-US" sz="1800" dirty="0">
                <a:latin typeface="Arial" panose="020B0604020202020204" pitchFamily="34" charset="0"/>
                <a:cs typeface="Arial" panose="020B0604020202020204" pitchFamily="34" charset="0"/>
              </a:rPr>
              <a:t>: The large of customers increases day per day, so it faces the problem with orders and payment methods. This causes the unsatisfied problem of customers because of waiting for the calculation by the paper of the staff so long to buy bakery products. </a:t>
            </a:r>
          </a:p>
          <a:p>
            <a:pPr marL="285750" indent="-285750" algn="just">
              <a:buFont typeface="Arial" panose="020B0604020202020204" pitchFamily="34" charset="0"/>
              <a:buChar char="•"/>
            </a:pPr>
            <a:r>
              <a:rPr lang="en-US" sz="1800" b="1" dirty="0">
                <a:latin typeface="Arial" panose="020B0604020202020204" pitchFamily="34" charset="0"/>
                <a:cs typeface="Arial" panose="020B0604020202020204" pitchFamily="34" charset="0"/>
              </a:rPr>
              <a:t>Problem 2:</a:t>
            </a:r>
            <a:r>
              <a:rPr lang="en-US" sz="1800" dirty="0">
                <a:latin typeface="Arial" panose="020B0604020202020204" pitchFamily="34" charset="0"/>
                <a:cs typeface="Arial" panose="020B0604020202020204" pitchFamily="34" charset="0"/>
              </a:rPr>
              <a:t> Because the number of potential customers increases too many and the order could be more than 300 per day, the owner of the bakery store wants to broaden the size of the bakery shop is large to increase the sales for the bakery products</a:t>
            </a:r>
          </a:p>
          <a:p>
            <a:pPr marL="285750" indent="-285750" algn="just">
              <a:buFont typeface="Arial" panose="020B0604020202020204" pitchFamily="34" charset="0"/>
              <a:buChar char="•"/>
            </a:pPr>
            <a:r>
              <a:rPr lang="en-US" sz="1800" b="1" dirty="0">
                <a:latin typeface="Arial" panose="020B0604020202020204" pitchFamily="34" charset="0"/>
                <a:cs typeface="Arial" panose="020B0604020202020204" pitchFamily="34" charset="0"/>
              </a:rPr>
              <a:t>Problem 3:</a:t>
            </a:r>
            <a:r>
              <a:rPr lang="en-US" sz="1800" dirty="0">
                <a:latin typeface="Arial" panose="020B0604020202020204" pitchFamily="34" charset="0"/>
                <a:cs typeface="Arial" panose="020B0604020202020204" pitchFamily="34" charset="0"/>
              </a:rPr>
              <a:t> According to their survey about their customers, most of their customers want to online order and have multi-payment methods such as cash, credit card,...</a:t>
            </a:r>
          </a:p>
          <a:p>
            <a:pPr marL="285750" indent="-285750" algn="just">
              <a:buFont typeface="Arial" panose="020B0604020202020204" pitchFamily="34" charset="0"/>
              <a:buChar char="•"/>
            </a:pPr>
            <a:r>
              <a:rPr lang="en-US" sz="1800" b="1" dirty="0">
                <a:latin typeface="Arial" panose="020B0604020202020204" pitchFamily="34" charset="0"/>
                <a:cs typeface="Arial" panose="020B0604020202020204" pitchFamily="34" charset="0"/>
              </a:rPr>
              <a:t>Problem 4:</a:t>
            </a:r>
            <a:r>
              <a:rPr lang="en-US" sz="1800" dirty="0">
                <a:latin typeface="Arial" panose="020B0604020202020204" pitchFamily="34" charset="0"/>
                <a:cs typeface="Arial" panose="020B0604020202020204" pitchFamily="34" charset="0"/>
              </a:rPr>
              <a:t> Although the bakery shop is not large, sometimes hard to organize the store such as manage the staff in store, the total of customers, orders, or view the statistics of the store about sales... Because the traditional methods are written in the paper</a:t>
            </a:r>
          </a:p>
          <a:p>
            <a:pPr marL="285750" indent="-285750" algn="just">
              <a:buFont typeface="Arial" panose="020B0604020202020204" pitchFamily="34" charset="0"/>
              <a:buChar char="•"/>
            </a:pPr>
            <a:r>
              <a:rPr lang="en-US" sz="1800" b="1" dirty="0">
                <a:latin typeface="Arial" panose="020B0604020202020204" pitchFamily="34" charset="0"/>
                <a:cs typeface="Arial" panose="020B0604020202020204" pitchFamily="34" charset="0"/>
              </a:rPr>
              <a:t>Problem 5: </a:t>
            </a:r>
            <a:r>
              <a:rPr lang="en-US" sz="1800" dirty="0">
                <a:latin typeface="Arial" panose="020B0604020202020204" pitchFamily="34" charset="0"/>
                <a:cs typeface="Arial" panose="020B0604020202020204" pitchFamily="34" charset="0"/>
              </a:rPr>
              <a:t>Customers are also not satisfied with the store's services such as bakery products search, ordering, and payment. Because of a lot of bakery products, so they spend a lot of time finding bakery products that they prefer.</a:t>
            </a: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410748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ỗ dành sẵn cho Văn bản 10"/>
          <p:cNvSpPr>
            <a:spLocks noGrp="1"/>
          </p:cNvSpPr>
          <p:nvPr>
            <p:ph type="body" sz="quarter" idx="39"/>
          </p:nvPr>
        </p:nvSpPr>
        <p:spPr>
          <a:xfrm>
            <a:off x="4792442" y="2043400"/>
            <a:ext cx="4071245" cy="3287000"/>
          </a:xfrm>
        </p:spPr>
        <p:txBody>
          <a:bodyPr rtlCol="0"/>
          <a:lstStyle/>
          <a:p>
            <a:pPr lvl="0"/>
            <a:r>
              <a:rPr lang="en-US" sz="2800" dirty="0">
                <a:latin typeface="Arial" panose="020B0604020202020204" pitchFamily="34" charset="0"/>
                <a:cs typeface="Arial" panose="020B0604020202020204" pitchFamily="34" charset="0"/>
              </a:rPr>
              <a:t>Account</a:t>
            </a:r>
          </a:p>
          <a:p>
            <a:pPr lvl="0"/>
            <a:r>
              <a:rPr lang="en-US" sz="2800" dirty="0">
                <a:latin typeface="Arial" panose="020B0604020202020204" pitchFamily="34" charset="0"/>
                <a:cs typeface="Arial" panose="020B0604020202020204" pitchFamily="34" charset="0"/>
              </a:rPr>
              <a:t>Bakery products</a:t>
            </a:r>
          </a:p>
          <a:p>
            <a:pPr lvl="0"/>
            <a:r>
              <a:rPr lang="en-US" sz="2800" dirty="0">
                <a:latin typeface="Arial" panose="020B0604020202020204" pitchFamily="34" charset="0"/>
                <a:cs typeface="Arial" panose="020B0604020202020204" pitchFamily="34" charset="0"/>
              </a:rPr>
              <a:t>Orders </a:t>
            </a:r>
          </a:p>
          <a:p>
            <a:pPr lvl="0"/>
            <a:r>
              <a:rPr lang="en-US" sz="2800" dirty="0">
                <a:latin typeface="Arial" panose="020B0604020202020204" pitchFamily="34" charset="0"/>
                <a:cs typeface="Arial" panose="020B0604020202020204" pitchFamily="34" charset="0"/>
              </a:rPr>
              <a:t>Statistics</a:t>
            </a:r>
          </a:p>
          <a:p>
            <a:r>
              <a:rPr lang="en-US" sz="2800" dirty="0">
                <a:latin typeface="Arial" panose="020B0604020202020204" pitchFamily="34" charset="0"/>
                <a:cs typeface="Arial" panose="020B0604020202020204" pitchFamily="34" charset="0"/>
              </a:rPr>
              <a:t>Members in a system</a:t>
            </a:r>
          </a:p>
          <a:p>
            <a:pPr lvl="0"/>
            <a:endParaRPr lang="en-US" sz="2800" dirty="0">
              <a:latin typeface="Arial" panose="020B0604020202020204" pitchFamily="34" charset="0"/>
              <a:cs typeface="Arial" panose="020B0604020202020204" pitchFamily="34" charset="0"/>
            </a:endParaRPr>
          </a:p>
        </p:txBody>
      </p:sp>
      <p:pic>
        <p:nvPicPr>
          <p:cNvPr id="8" name="Chỗ dành sẵn cho Hình ảnh 7">
            <a:extLst>
              <a:ext uri="{FF2B5EF4-FFF2-40B4-BE49-F238E27FC236}">
                <a16:creationId xmlns:a16="http://schemas.microsoft.com/office/drawing/2014/main" id="{C6288830-9C7B-4FE7-91D0-8EF0B23A2FCB}"/>
              </a:ext>
            </a:extLst>
          </p:cNvPr>
          <p:cNvPicPr>
            <a:picLocks noGrp="1" noChangeAspect="1"/>
          </p:cNvPicPr>
          <p:nvPr>
            <p:ph type="pic" sz="quarter" idx="56"/>
          </p:nvPr>
        </p:nvPicPr>
        <p:blipFill rotWithShape="1">
          <a:blip r:embed="rId3"/>
          <a:srcRect l="26359" t="-30094" r="36500" b="-32821"/>
          <a:stretch/>
        </p:blipFill>
        <p:spPr>
          <a:xfrm>
            <a:off x="1104766" y="-1579"/>
            <a:ext cx="2422956" cy="6858000"/>
          </a:xfrm>
        </p:spPr>
      </p:pic>
      <p:pic>
        <p:nvPicPr>
          <p:cNvPr id="10" name="Chỗ dành sẵn cho Hình ảnh 9">
            <a:extLst>
              <a:ext uri="{FF2B5EF4-FFF2-40B4-BE49-F238E27FC236}">
                <a16:creationId xmlns:a16="http://schemas.microsoft.com/office/drawing/2014/main" id="{ED3D4EA5-DA86-451F-9E22-C521BA337700}"/>
              </a:ext>
            </a:extLst>
          </p:cNvPr>
          <p:cNvPicPr>
            <a:picLocks noGrp="1" noChangeAspect="1"/>
          </p:cNvPicPr>
          <p:nvPr>
            <p:ph type="pic" sz="quarter" idx="87"/>
          </p:nvPr>
        </p:nvPicPr>
        <p:blipFill rotWithShape="1">
          <a:blip r:embed="rId3"/>
          <a:srcRect l="65346" t="-1586" r="6976" b="1586"/>
          <a:stretch/>
        </p:blipFill>
        <p:spPr>
          <a:xfrm>
            <a:off x="11003946" y="2043400"/>
            <a:ext cx="1188054" cy="2768041"/>
          </a:xfrm>
        </p:spPr>
      </p:pic>
      <p:sp>
        <p:nvSpPr>
          <p:cNvPr id="13" name="Hình chữ nhật 12">
            <a:extLst>
              <a:ext uri="{FF2B5EF4-FFF2-40B4-BE49-F238E27FC236}">
                <a16:creationId xmlns:a16="http://schemas.microsoft.com/office/drawing/2014/main" id="{75E6ACF7-6045-4A84-80F5-C4B13EB0C642}"/>
              </a:ext>
            </a:extLst>
          </p:cNvPr>
          <p:cNvSpPr/>
          <p:nvPr/>
        </p:nvSpPr>
        <p:spPr>
          <a:xfrm rot="16200000">
            <a:off x="-552849" y="3161198"/>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15" name="Hình chữ nhật 14">
            <a:extLst>
              <a:ext uri="{FF2B5EF4-FFF2-40B4-BE49-F238E27FC236}">
                <a16:creationId xmlns:a16="http://schemas.microsoft.com/office/drawing/2014/main" id="{031B44B3-F4BC-43C4-90FC-E06BBC247ECF}"/>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9" name="Hình chữ nhật 8">
            <a:extLst>
              <a:ext uri="{FF2B5EF4-FFF2-40B4-BE49-F238E27FC236}">
                <a16:creationId xmlns:a16="http://schemas.microsoft.com/office/drawing/2014/main" id="{549028FA-073F-4E5C-9105-98081E700E62}"/>
              </a:ext>
            </a:extLst>
          </p:cNvPr>
          <p:cNvSpPr/>
          <p:nvPr/>
        </p:nvSpPr>
        <p:spPr>
          <a:xfrm>
            <a:off x="11316985" y="6134100"/>
            <a:ext cx="561975" cy="419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nh chữ nhật 11">
            <a:extLst>
              <a:ext uri="{FF2B5EF4-FFF2-40B4-BE49-F238E27FC236}">
                <a16:creationId xmlns:a16="http://schemas.microsoft.com/office/drawing/2014/main" id="{0B36C3CB-27BF-4705-9CF8-FF8A771B01EE}"/>
              </a:ext>
            </a:extLst>
          </p:cNvPr>
          <p:cNvSpPr/>
          <p:nvPr/>
        </p:nvSpPr>
        <p:spPr>
          <a:xfrm>
            <a:off x="5143500" y="550421"/>
            <a:ext cx="561975" cy="419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êu đề 4">
            <a:extLst>
              <a:ext uri="{FF2B5EF4-FFF2-40B4-BE49-F238E27FC236}">
                <a16:creationId xmlns:a16="http://schemas.microsoft.com/office/drawing/2014/main" id="{C11E0449-C335-46DB-B971-B68D8522B501}"/>
              </a:ext>
            </a:extLst>
          </p:cNvPr>
          <p:cNvSpPr>
            <a:spLocks noGrp="1"/>
          </p:cNvSpPr>
          <p:nvPr>
            <p:ph type="title"/>
          </p:nvPr>
        </p:nvSpPr>
        <p:spPr>
          <a:xfrm>
            <a:off x="3527722" y="368152"/>
            <a:ext cx="6744038" cy="1159448"/>
          </a:xfrm>
        </p:spPr>
        <p:txBody>
          <a:bodyPr rtlCol="0"/>
          <a:lstStyle/>
          <a:p>
            <a:r>
              <a:rPr lang="en-US" dirty="0">
                <a:solidFill>
                  <a:schemeClr val="tx1"/>
                </a:solidFill>
                <a:latin typeface="Arial" panose="020B0604020202020204" pitchFamily="34" charset="0"/>
                <a:cs typeface="Arial" panose="020B0604020202020204" pitchFamily="34" charset="0"/>
              </a:rPr>
              <a:t>VII. FEATURE / FUNCTIONS</a:t>
            </a:r>
          </a:p>
        </p:txBody>
      </p:sp>
    </p:spTree>
    <p:extLst>
      <p:ext uri="{BB962C8B-B14F-4D97-AF65-F5344CB8AC3E}">
        <p14:creationId xmlns:p14="http://schemas.microsoft.com/office/powerpoint/2010/main" val="2480055432"/>
      </p:ext>
    </p:extLst>
  </p:cSld>
  <p:clrMapOvr>
    <a:masterClrMapping/>
  </p:clrMapOvr>
  <p:transition spd="slow">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ình chữ nhật 5">
            <a:extLst>
              <a:ext uri="{FF2B5EF4-FFF2-40B4-BE49-F238E27FC236}">
                <a16:creationId xmlns:a16="http://schemas.microsoft.com/office/drawing/2014/main" id="{1493932F-30E7-4362-944D-194DBC88915B}"/>
              </a:ext>
            </a:extLst>
          </p:cNvPr>
          <p:cNvSpPr/>
          <p:nvPr/>
        </p:nvSpPr>
        <p:spPr>
          <a:xfrm>
            <a:off x="6096000" y="5668659"/>
            <a:ext cx="787399" cy="333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891BB8C5-8349-444F-B2AC-C657D7EF6C8A}"/>
              </a:ext>
            </a:extLst>
          </p:cNvPr>
          <p:cNvSpPr>
            <a:spLocks noGrp="1"/>
          </p:cNvSpPr>
          <p:nvPr>
            <p:ph type="title"/>
          </p:nvPr>
        </p:nvSpPr>
        <p:spPr>
          <a:xfrm>
            <a:off x="1104900" y="915134"/>
            <a:ext cx="10248899" cy="703279"/>
          </a:xfrm>
        </p:spPr>
        <p:txBody>
          <a:bodyPr>
            <a:normAutofit/>
          </a:bodyPr>
          <a:lstStyle/>
          <a:p>
            <a:r>
              <a:rPr lang="en-US" sz="3600" dirty="0">
                <a:latin typeface="Arial" panose="020B0604020202020204" pitchFamily="34" charset="0"/>
                <a:cs typeface="Arial" panose="020B0604020202020204" pitchFamily="34" charset="0"/>
              </a:rPr>
              <a:t>VIII. Proposed System</a:t>
            </a:r>
          </a:p>
        </p:txBody>
      </p:sp>
      <p:sp>
        <p:nvSpPr>
          <p:cNvPr id="3" name="Hình chữ nhật 2">
            <a:extLst>
              <a:ext uri="{FF2B5EF4-FFF2-40B4-BE49-F238E27FC236}">
                <a16:creationId xmlns:a16="http://schemas.microsoft.com/office/drawing/2014/main" id="{CC171171-8C56-45E9-9B36-98DA89283C76}"/>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4" name="Hình chữ nhật 3">
            <a:extLst>
              <a:ext uri="{FF2B5EF4-FFF2-40B4-BE49-F238E27FC236}">
                <a16:creationId xmlns:a16="http://schemas.microsoft.com/office/drawing/2014/main" id="{F5AC7377-432D-4AD7-A3A7-1A9E092C97A4}"/>
              </a:ext>
            </a:extLst>
          </p:cNvPr>
          <p:cNvSpPr/>
          <p:nvPr/>
        </p:nvSpPr>
        <p:spPr>
          <a:xfrm>
            <a:off x="1921933" y="2471670"/>
            <a:ext cx="9431866" cy="2597827"/>
          </a:xfrm>
          <a:prstGeom prst="rect">
            <a:avLst/>
          </a:prstGeom>
        </p:spPr>
        <p:txBody>
          <a:bodyPr wrap="square">
            <a:spAutoFit/>
          </a:bodyPr>
          <a:lstStyle/>
          <a:p>
            <a:pPr marL="971550" lvl="1" indent="-514350">
              <a:lnSpc>
                <a:spcPct val="150000"/>
              </a:lnSpc>
              <a:buAutoNum type="arabicParenR"/>
            </a:pPr>
            <a:r>
              <a:rPr lang="en-US" sz="2800" dirty="0">
                <a:latin typeface="Arial" panose="020B0604020202020204" pitchFamily="34" charset="0"/>
                <a:cs typeface="Arial" panose="020B0604020202020204" pitchFamily="34" charset="0"/>
              </a:rPr>
              <a:t>Context diagram</a:t>
            </a:r>
          </a:p>
          <a:p>
            <a:pPr marL="971550" lvl="1" indent="-514350">
              <a:lnSpc>
                <a:spcPct val="150000"/>
              </a:lnSpc>
              <a:buAutoNum type="arabicParenR"/>
            </a:pPr>
            <a:r>
              <a:rPr lang="en-US" sz="2800" dirty="0">
                <a:latin typeface="Arial" panose="020B0604020202020204" pitchFamily="34" charset="0"/>
                <a:cs typeface="Arial" panose="020B0604020202020204" pitchFamily="34" charset="0"/>
              </a:rPr>
              <a:t>Level 0 diagram</a:t>
            </a:r>
          </a:p>
          <a:p>
            <a:pPr marL="914400" lvl="1" indent="-457200">
              <a:lnSpc>
                <a:spcPct val="150000"/>
              </a:lnSpc>
              <a:buAutoNum type="arabicParenR"/>
            </a:pPr>
            <a:r>
              <a:rPr lang="en-US" sz="2800" dirty="0">
                <a:latin typeface="Arial" panose="020B0604020202020204" pitchFamily="34" charset="0"/>
                <a:cs typeface="Arial" panose="020B0604020202020204" pitchFamily="34" charset="0"/>
              </a:rPr>
              <a:t>Level 1 Diagram</a:t>
            </a:r>
          </a:p>
          <a:p>
            <a:pPr marL="914400" lvl="1" indent="-457200">
              <a:lnSpc>
                <a:spcPct val="150000"/>
              </a:lnSpc>
              <a:buAutoNum type="arabicParenR"/>
            </a:pPr>
            <a:r>
              <a:rPr lang="en-US" sz="2800" dirty="0">
                <a:latin typeface="Arial" panose="020B0604020202020204" pitchFamily="34" charset="0"/>
                <a:cs typeface="Arial" panose="020B0604020202020204" pitchFamily="34" charset="0"/>
              </a:rPr>
              <a:t>Implementation constraints</a:t>
            </a:r>
          </a:p>
        </p:txBody>
      </p:sp>
      <p:sp>
        <p:nvSpPr>
          <p:cNvPr id="5" name="Hình chữ nhật 4">
            <a:extLst>
              <a:ext uri="{FF2B5EF4-FFF2-40B4-BE49-F238E27FC236}">
                <a16:creationId xmlns:a16="http://schemas.microsoft.com/office/drawing/2014/main" id="{02137B68-875D-4D0C-BB96-B1CA67CC1CA5}"/>
              </a:ext>
            </a:extLst>
          </p:cNvPr>
          <p:cNvSpPr/>
          <p:nvPr/>
        </p:nvSpPr>
        <p:spPr>
          <a:xfrm>
            <a:off x="6894542" y="1099936"/>
            <a:ext cx="787399" cy="333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8862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êu đề 1">
            <a:extLst>
              <a:ext uri="{FF2B5EF4-FFF2-40B4-BE49-F238E27FC236}">
                <a16:creationId xmlns:a16="http://schemas.microsoft.com/office/drawing/2014/main" id="{1C11B818-0C32-4279-A00B-AD8F64E8DACA}"/>
              </a:ext>
            </a:extLst>
          </p:cNvPr>
          <p:cNvSpPr txBox="1">
            <a:spLocks/>
          </p:cNvSpPr>
          <p:nvPr/>
        </p:nvSpPr>
        <p:spPr>
          <a:xfrm>
            <a:off x="1104900" y="365125"/>
            <a:ext cx="10248899" cy="703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libri Light (Headings)"/>
                <a:ea typeface="+mj-ea"/>
                <a:cs typeface="+mj-cs"/>
              </a:defRPr>
            </a:lvl1pPr>
          </a:lstStyle>
          <a:p>
            <a:r>
              <a:rPr lang="en-US" sz="3200" dirty="0">
                <a:latin typeface="Arial" panose="020B0604020202020204" pitchFamily="34" charset="0"/>
                <a:cs typeface="Arial" panose="020B0604020202020204" pitchFamily="34" charset="0"/>
              </a:rPr>
              <a:t>1. Context Diagram</a:t>
            </a:r>
          </a:p>
        </p:txBody>
      </p:sp>
      <p:sp>
        <p:nvSpPr>
          <p:cNvPr id="4" name="Hình chữ nhật 3">
            <a:extLst>
              <a:ext uri="{FF2B5EF4-FFF2-40B4-BE49-F238E27FC236}">
                <a16:creationId xmlns:a16="http://schemas.microsoft.com/office/drawing/2014/main" id="{81D3CCC8-C263-430A-8FFE-15C3331EE8D3}"/>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pic>
        <p:nvPicPr>
          <p:cNvPr id="2" name="Picture 1">
            <a:extLst>
              <a:ext uri="{FF2B5EF4-FFF2-40B4-BE49-F238E27FC236}">
                <a16:creationId xmlns:a16="http://schemas.microsoft.com/office/drawing/2014/main" id="{AC8DAD83-C7CE-5B45-9824-040CC7538BE6}"/>
              </a:ext>
            </a:extLst>
          </p:cNvPr>
          <p:cNvPicPr>
            <a:picLocks noChangeAspect="1"/>
          </p:cNvPicPr>
          <p:nvPr/>
        </p:nvPicPr>
        <p:blipFill>
          <a:blip r:embed="rId2"/>
          <a:stretch>
            <a:fillRect/>
          </a:stretch>
        </p:blipFill>
        <p:spPr>
          <a:xfrm>
            <a:off x="1890806" y="1194546"/>
            <a:ext cx="9813094" cy="5031441"/>
          </a:xfrm>
          <a:prstGeom prst="rect">
            <a:avLst/>
          </a:prstGeom>
        </p:spPr>
      </p:pic>
    </p:spTree>
    <p:extLst>
      <p:ext uri="{BB962C8B-B14F-4D97-AF65-F5344CB8AC3E}">
        <p14:creationId xmlns:p14="http://schemas.microsoft.com/office/powerpoint/2010/main" val="318792512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êu đề 4">
            <a:extLst>
              <a:ext uri="{FF2B5EF4-FFF2-40B4-BE49-F238E27FC236}">
                <a16:creationId xmlns:a16="http://schemas.microsoft.com/office/drawing/2014/main" id="{7897A47F-3932-468A-9365-C360BF1E7AAA}"/>
              </a:ext>
            </a:extLst>
          </p:cNvPr>
          <p:cNvSpPr txBox="1">
            <a:spLocks/>
          </p:cNvSpPr>
          <p:nvPr/>
        </p:nvSpPr>
        <p:spPr>
          <a:xfrm>
            <a:off x="4248299" y="195430"/>
            <a:ext cx="4393296" cy="716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libri Light (Headings)"/>
                <a:ea typeface="+mj-ea"/>
                <a:cs typeface="+mj-cs"/>
              </a:defRPr>
            </a:lvl1pPr>
          </a:lstStyle>
          <a:p>
            <a:r>
              <a:rPr lang="en-US" sz="3600" dirty="0">
                <a:latin typeface="Arial" panose="020B0604020202020204" pitchFamily="34" charset="0"/>
                <a:cs typeface="Arial" panose="020B0604020202020204" pitchFamily="34" charset="0"/>
              </a:rPr>
              <a:t>CONTENTS</a:t>
            </a:r>
            <a:endParaRPr lang="vi-VN" sz="3600" dirty="0">
              <a:latin typeface="Arial" panose="020B0604020202020204" pitchFamily="34" charset="0"/>
              <a:cs typeface="Arial" panose="020B0604020202020204" pitchFamily="34" charset="0"/>
            </a:endParaRPr>
          </a:p>
        </p:txBody>
      </p:sp>
      <p:sp>
        <p:nvSpPr>
          <p:cNvPr id="4" name="Hình chữ nhật 3">
            <a:extLst>
              <a:ext uri="{FF2B5EF4-FFF2-40B4-BE49-F238E27FC236}">
                <a16:creationId xmlns:a16="http://schemas.microsoft.com/office/drawing/2014/main" id="{879AAFCE-0F1A-4E42-8CCE-80DC6B9EE2CC}"/>
              </a:ext>
            </a:extLst>
          </p:cNvPr>
          <p:cNvSpPr/>
          <p:nvPr/>
        </p:nvSpPr>
        <p:spPr>
          <a:xfrm rot="16200000">
            <a:off x="-552849" y="3161198"/>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5" name="Hình chữ nhật 4">
            <a:extLst>
              <a:ext uri="{FF2B5EF4-FFF2-40B4-BE49-F238E27FC236}">
                <a16:creationId xmlns:a16="http://schemas.microsoft.com/office/drawing/2014/main" id="{97731EEC-4D29-4D04-AE8C-5468B2F46616}"/>
              </a:ext>
            </a:extLst>
          </p:cNvPr>
          <p:cNvSpPr/>
          <p:nvPr/>
        </p:nvSpPr>
        <p:spPr>
          <a:xfrm>
            <a:off x="10744200" y="4681728"/>
            <a:ext cx="512064" cy="265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ình chữ nhật 6">
            <a:extLst>
              <a:ext uri="{FF2B5EF4-FFF2-40B4-BE49-F238E27FC236}">
                <a16:creationId xmlns:a16="http://schemas.microsoft.com/office/drawing/2014/main" id="{3A900EF0-95B5-402C-99B5-2157C09A44EC}"/>
              </a:ext>
            </a:extLst>
          </p:cNvPr>
          <p:cNvSpPr/>
          <p:nvPr/>
        </p:nvSpPr>
        <p:spPr>
          <a:xfrm>
            <a:off x="8793965" y="1040702"/>
            <a:ext cx="484632" cy="4456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ình chữ nhật 8">
            <a:extLst>
              <a:ext uri="{FF2B5EF4-FFF2-40B4-BE49-F238E27FC236}">
                <a16:creationId xmlns:a16="http://schemas.microsoft.com/office/drawing/2014/main" id="{3392FC94-3DFE-48A6-900A-2F7E756E1D68}"/>
              </a:ext>
            </a:extLst>
          </p:cNvPr>
          <p:cNvSpPr/>
          <p:nvPr/>
        </p:nvSpPr>
        <p:spPr>
          <a:xfrm>
            <a:off x="6855942" y="1029136"/>
            <a:ext cx="9144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ình chữ nhật 9">
            <a:extLst>
              <a:ext uri="{FF2B5EF4-FFF2-40B4-BE49-F238E27FC236}">
                <a16:creationId xmlns:a16="http://schemas.microsoft.com/office/drawing/2014/main" id="{609094CF-2CE4-4E83-B4CF-8C5495F0DB9A}"/>
              </a:ext>
            </a:extLst>
          </p:cNvPr>
          <p:cNvSpPr/>
          <p:nvPr/>
        </p:nvSpPr>
        <p:spPr>
          <a:xfrm>
            <a:off x="6012662" y="5606249"/>
            <a:ext cx="9144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ỗ dành sẵn cho Nội dung 12">
            <a:extLst>
              <a:ext uri="{FF2B5EF4-FFF2-40B4-BE49-F238E27FC236}">
                <a16:creationId xmlns:a16="http://schemas.microsoft.com/office/drawing/2014/main" id="{C3B76EA2-756B-43E8-96BD-2ADEB1EB26AE}"/>
              </a:ext>
            </a:extLst>
          </p:cNvPr>
          <p:cNvSpPr>
            <a:spLocks noGrp="1"/>
          </p:cNvSpPr>
          <p:nvPr>
            <p:ph sz="half" idx="2"/>
          </p:nvPr>
        </p:nvSpPr>
        <p:spPr>
          <a:xfrm>
            <a:off x="6292884" y="1383697"/>
            <a:ext cx="5486793" cy="5182043"/>
          </a:xfrm>
        </p:spPr>
        <p:txBody>
          <a:bodyPr>
            <a:noAutofit/>
          </a:bodyPr>
          <a:lstStyle/>
          <a:p>
            <a:pPr marL="0" indent="0">
              <a:lnSpc>
                <a:spcPct val="100000"/>
              </a:lnSpc>
              <a:buNone/>
            </a:pPr>
            <a:r>
              <a:rPr lang="en-US" sz="1600" dirty="0">
                <a:latin typeface="Arial" panose="020B0604020202020204" pitchFamily="34" charset="0"/>
                <a:cs typeface="Arial" panose="020B0604020202020204" pitchFamily="34" charset="0"/>
              </a:rPr>
              <a:t>VIII.   PROPOSED SYSTEM</a:t>
            </a:r>
          </a:p>
          <a:p>
            <a:pPr marL="800100" lvl="1" indent="-342900">
              <a:lnSpc>
                <a:spcPct val="100000"/>
              </a:lnSpc>
              <a:buAutoNum type="arabicParenR"/>
            </a:pPr>
            <a:r>
              <a:rPr lang="en-US" sz="1600" dirty="0">
                <a:latin typeface="Arial" panose="020B0604020202020204" pitchFamily="34" charset="0"/>
                <a:cs typeface="Arial" panose="020B0604020202020204" pitchFamily="34" charset="0"/>
              </a:rPr>
              <a:t>Context diagram</a:t>
            </a:r>
          </a:p>
          <a:p>
            <a:pPr marL="800100" lvl="1" indent="-342900">
              <a:lnSpc>
                <a:spcPct val="100000"/>
              </a:lnSpc>
              <a:buAutoNum type="arabicParenR"/>
            </a:pPr>
            <a:r>
              <a:rPr lang="en-US" sz="1600" dirty="0">
                <a:latin typeface="Arial" panose="020B0604020202020204" pitchFamily="34" charset="0"/>
                <a:cs typeface="Arial" panose="020B0604020202020204" pitchFamily="34" charset="0"/>
              </a:rPr>
              <a:t>Level 0 diagram</a:t>
            </a:r>
          </a:p>
          <a:p>
            <a:pPr marL="800100" lvl="1" indent="-342900">
              <a:lnSpc>
                <a:spcPct val="100000"/>
              </a:lnSpc>
              <a:buAutoNum type="arabicParenR"/>
            </a:pPr>
            <a:r>
              <a:rPr lang="en-US" sz="1600" dirty="0">
                <a:latin typeface="Arial" panose="020B0604020202020204" pitchFamily="34" charset="0"/>
                <a:cs typeface="Arial" panose="020B0604020202020204" pitchFamily="34" charset="0"/>
              </a:rPr>
              <a:t>Level 1 Diagram</a:t>
            </a:r>
          </a:p>
          <a:p>
            <a:pPr marL="800100" lvl="1" indent="-342900">
              <a:lnSpc>
                <a:spcPct val="100000"/>
              </a:lnSpc>
              <a:buAutoNum type="arabicParenR"/>
            </a:pPr>
            <a:r>
              <a:rPr lang="en-US" sz="1600" dirty="0">
                <a:latin typeface="Arial" panose="020B0604020202020204" pitchFamily="34" charset="0"/>
                <a:cs typeface="Arial" panose="020B0604020202020204" pitchFamily="34" charset="0"/>
              </a:rPr>
              <a:t>Implementation constraints</a:t>
            </a:r>
          </a:p>
          <a:p>
            <a:pPr marL="0" indent="0">
              <a:lnSpc>
                <a:spcPct val="100000"/>
              </a:lnSpc>
              <a:buNone/>
            </a:pPr>
            <a:r>
              <a:rPr lang="en-US" sz="1600" dirty="0">
                <a:latin typeface="Arial" panose="020B0604020202020204" pitchFamily="34" charset="0"/>
                <a:cs typeface="Arial" panose="020B0604020202020204" pitchFamily="34" charset="0"/>
              </a:rPr>
              <a:t>IX.     PROJECT BENEFITS AND COSTS</a:t>
            </a:r>
          </a:p>
          <a:p>
            <a:pPr marL="0" indent="0">
              <a:lnSpc>
                <a:spcPct val="100000"/>
              </a:lnSpc>
              <a:buNone/>
            </a:pPr>
            <a:r>
              <a:rPr lang="en-US" sz="1600" dirty="0">
                <a:latin typeface="Arial" panose="020B0604020202020204" pitchFamily="34" charset="0"/>
                <a:cs typeface="Arial" panose="020B0604020202020204" pitchFamily="34" charset="0"/>
              </a:rPr>
              <a:t>X.      WORK BREAKDOWN STRUCTURE</a:t>
            </a:r>
          </a:p>
          <a:p>
            <a:pPr marL="0" indent="0">
              <a:lnSpc>
                <a:spcPct val="100000"/>
              </a:lnSpc>
              <a:buNone/>
            </a:pPr>
            <a:r>
              <a:rPr lang="en-US" sz="1600" dirty="0">
                <a:latin typeface="Arial" panose="020B0604020202020204" pitchFamily="34" charset="0"/>
                <a:cs typeface="Arial" panose="020B0604020202020204" pitchFamily="34" charset="0"/>
              </a:rPr>
              <a:t>XI.     GANTT CHART</a:t>
            </a:r>
          </a:p>
          <a:p>
            <a:pPr marL="0" indent="0">
              <a:lnSpc>
                <a:spcPct val="100000"/>
              </a:lnSpc>
              <a:buNone/>
            </a:pPr>
            <a:r>
              <a:rPr lang="en-US" sz="1600" dirty="0">
                <a:latin typeface="Arial" panose="020B0604020202020204" pitchFamily="34" charset="0"/>
                <a:cs typeface="Arial" panose="020B0604020202020204" pitchFamily="34" charset="0"/>
              </a:rPr>
              <a:t>XII.    COMMUNICATION PLAN WITH STAKEHOLDERS</a:t>
            </a:r>
          </a:p>
          <a:p>
            <a:pPr marL="0" indent="0">
              <a:lnSpc>
                <a:spcPct val="100000"/>
              </a:lnSpc>
              <a:buNone/>
            </a:pPr>
            <a:r>
              <a:rPr lang="en-US" sz="1600" dirty="0">
                <a:latin typeface="Arial" panose="020B0604020202020204" pitchFamily="34" charset="0"/>
                <a:cs typeface="Arial" panose="020B0604020202020204" pitchFamily="34" charset="0"/>
              </a:rPr>
              <a:t>XIII.   APPENDIX: USER REQUIREMENT</a:t>
            </a:r>
          </a:p>
          <a:p>
            <a:pPr marL="0" indent="0">
              <a:lnSpc>
                <a:spcPct val="100000"/>
              </a:lnSpc>
              <a:buNone/>
            </a:pPr>
            <a:r>
              <a:rPr lang="en-US" sz="1600" dirty="0">
                <a:latin typeface="Arial" panose="020B0604020202020204" pitchFamily="34" charset="0"/>
                <a:cs typeface="Arial" panose="020B0604020202020204" pitchFamily="34" charset="0"/>
              </a:rPr>
              <a:t>XIV.   E-R DIAGRAM</a:t>
            </a:r>
          </a:p>
          <a:p>
            <a:pPr marL="400050" indent="-400050">
              <a:lnSpc>
                <a:spcPct val="100000"/>
              </a:lnSpc>
              <a:buAutoNum type="romanUcPeriod" startAt="15"/>
            </a:pPr>
            <a:r>
              <a:rPr lang="en-US" sz="1600" dirty="0">
                <a:latin typeface="Arial" panose="020B0604020202020204" pitchFamily="34" charset="0"/>
                <a:cs typeface="Arial" panose="020B0604020202020204" pitchFamily="34" charset="0"/>
              </a:rPr>
              <a:t>  GUI OF THE PROPOSED SYSTEM</a:t>
            </a:r>
          </a:p>
          <a:p>
            <a:pPr>
              <a:lnSpc>
                <a:spcPct val="100000"/>
              </a:lnSpc>
            </a:pPr>
            <a:endParaRPr lang="en-US" sz="1600" dirty="0">
              <a:latin typeface="Arial" panose="020B0604020202020204" pitchFamily="34" charset="0"/>
              <a:cs typeface="Arial" panose="020B0604020202020204" pitchFamily="34" charset="0"/>
            </a:endParaRPr>
          </a:p>
        </p:txBody>
      </p:sp>
      <p:sp>
        <p:nvSpPr>
          <p:cNvPr id="6" name="Chỗ dành sẵn cho Nội dung 5">
            <a:extLst>
              <a:ext uri="{FF2B5EF4-FFF2-40B4-BE49-F238E27FC236}">
                <a16:creationId xmlns:a16="http://schemas.microsoft.com/office/drawing/2014/main" id="{2394639A-ED9A-4AFF-AB22-2E108DC38D02}"/>
              </a:ext>
            </a:extLst>
          </p:cNvPr>
          <p:cNvSpPr>
            <a:spLocks noGrp="1"/>
          </p:cNvSpPr>
          <p:nvPr>
            <p:ph sz="half" idx="1"/>
          </p:nvPr>
        </p:nvSpPr>
        <p:spPr>
          <a:xfrm>
            <a:off x="1129815" y="1384793"/>
            <a:ext cx="5340047" cy="5519394"/>
          </a:xfrm>
        </p:spPr>
        <p:txBody>
          <a:bodyPr>
            <a:normAutofit/>
          </a:bodyPr>
          <a:lstStyle/>
          <a:p>
            <a:pPr marL="514350" indent="-514350">
              <a:lnSpc>
                <a:spcPct val="100000"/>
              </a:lnSpc>
              <a:buFont typeface="Arial" panose="020B0604020202020204" pitchFamily="34" charset="0"/>
              <a:buAutoNum type="romanUcPeriod"/>
            </a:pPr>
            <a:r>
              <a:rPr lang="en-US" sz="1600" dirty="0">
                <a:latin typeface="Arial" panose="020B0604020202020204" pitchFamily="34" charset="0"/>
                <a:cs typeface="Arial" panose="020B0604020202020204" pitchFamily="34" charset="0"/>
              </a:rPr>
              <a:t>INTRODUCTION</a:t>
            </a:r>
          </a:p>
          <a:p>
            <a:pPr marL="514350" indent="-514350">
              <a:lnSpc>
                <a:spcPct val="100000"/>
              </a:lnSpc>
              <a:buFont typeface="Arial" panose="020B0604020202020204" pitchFamily="34" charset="0"/>
              <a:buAutoNum type="romanUcPeriod"/>
            </a:pPr>
            <a:r>
              <a:rPr lang="en-US" sz="1600" dirty="0">
                <a:latin typeface="Arial" panose="020B0604020202020204" pitchFamily="34" charset="0"/>
                <a:cs typeface="Arial" panose="020B0604020202020204" pitchFamily="34" charset="0"/>
              </a:rPr>
              <a:t>RESPONSIBILITY OF THE TEAM MEMBERS</a:t>
            </a:r>
          </a:p>
          <a:p>
            <a:pPr marL="514350" indent="-514350">
              <a:lnSpc>
                <a:spcPct val="100000"/>
              </a:lnSpc>
              <a:buFont typeface="Arial" panose="020B0604020202020204" pitchFamily="34" charset="0"/>
              <a:buAutoNum type="romanUcPeriod"/>
            </a:pPr>
            <a:r>
              <a:rPr lang="en-US" sz="1600" dirty="0">
                <a:latin typeface="Arial" panose="020B0604020202020204" pitchFamily="34" charset="0"/>
                <a:cs typeface="Arial" panose="020B0604020202020204" pitchFamily="34" charset="0"/>
              </a:rPr>
              <a:t>COMPANY BACKGROUND</a:t>
            </a:r>
          </a:p>
          <a:p>
            <a:pPr lvl="1">
              <a:lnSpc>
                <a:spcPct val="100000"/>
              </a:lnSpc>
              <a:buAutoNum type="arabicParenR"/>
            </a:pPr>
            <a:r>
              <a:rPr lang="en-US" sz="1600" dirty="0">
                <a:latin typeface="Arial" panose="020B0604020202020204" pitchFamily="34" charset="0"/>
                <a:cs typeface="Arial" panose="020B0604020202020204" pitchFamily="34" charset="0"/>
              </a:rPr>
              <a:t>     Introduction of company</a:t>
            </a:r>
          </a:p>
          <a:p>
            <a:pPr lvl="1">
              <a:lnSpc>
                <a:spcPct val="100000"/>
              </a:lnSpc>
              <a:buAutoNum type="arabicParenR"/>
            </a:pPr>
            <a:r>
              <a:rPr lang="en-US" sz="1600" dirty="0">
                <a:latin typeface="Arial" panose="020B0604020202020204" pitchFamily="34" charset="0"/>
                <a:cs typeface="Arial" panose="020B0604020202020204" pitchFamily="34" charset="0"/>
              </a:rPr>
              <a:t>     Introduction of client company</a:t>
            </a:r>
          </a:p>
          <a:p>
            <a:pPr marL="514350" indent="-514350">
              <a:lnSpc>
                <a:spcPct val="100000"/>
              </a:lnSpc>
              <a:buFont typeface="Arial" panose="020B0604020202020204" pitchFamily="34" charset="0"/>
              <a:buAutoNum type="romanUcPeriod"/>
            </a:pPr>
            <a:r>
              <a:rPr lang="en-US" sz="1600" dirty="0">
                <a:latin typeface="Arial" panose="020B0604020202020204" pitchFamily="34" charset="0"/>
                <a:cs typeface="Arial" panose="020B0604020202020204" pitchFamily="34" charset="0"/>
              </a:rPr>
              <a:t>PROJECT SCOPES</a:t>
            </a:r>
          </a:p>
          <a:p>
            <a:pPr marL="971550" lvl="1" indent="-514350">
              <a:lnSpc>
                <a:spcPct val="100000"/>
              </a:lnSpc>
              <a:buFont typeface="+mj-lt"/>
              <a:buAutoNum type="arabicParenR"/>
            </a:pPr>
            <a:r>
              <a:rPr lang="en-US" sz="1600" dirty="0">
                <a:latin typeface="Arial" panose="020B0604020202020204" pitchFamily="34" charset="0"/>
                <a:cs typeface="Arial" panose="020B0604020202020204" pitchFamily="34" charset="0"/>
              </a:rPr>
              <a:t>Vision statement</a:t>
            </a:r>
          </a:p>
          <a:p>
            <a:pPr marL="971550" lvl="1" indent="-514350">
              <a:lnSpc>
                <a:spcPct val="100000"/>
              </a:lnSpc>
              <a:buFont typeface="+mj-lt"/>
              <a:buAutoNum type="arabicParenR"/>
            </a:pPr>
            <a:r>
              <a:rPr lang="en-US" sz="1600" dirty="0">
                <a:latin typeface="Arial" panose="020B0604020202020204" pitchFamily="34" charset="0"/>
                <a:cs typeface="Arial" panose="020B0604020202020204" pitchFamily="34" charset="0"/>
              </a:rPr>
              <a:t>Stakeholders</a:t>
            </a:r>
          </a:p>
          <a:p>
            <a:pPr marL="971550" lvl="1" indent="-514350">
              <a:lnSpc>
                <a:spcPct val="100000"/>
              </a:lnSpc>
              <a:buFont typeface="+mj-lt"/>
              <a:buAutoNum type="arabicParenR"/>
            </a:pPr>
            <a:r>
              <a:rPr lang="en-US" sz="1600" dirty="0">
                <a:latin typeface="Arial" panose="020B0604020202020204" pitchFamily="34" charset="0"/>
                <a:cs typeface="Arial" panose="020B0604020202020204" pitchFamily="34" charset="0"/>
              </a:rPr>
              <a:t>Target user </a:t>
            </a:r>
          </a:p>
          <a:p>
            <a:pPr marL="514350" indent="-514350">
              <a:lnSpc>
                <a:spcPct val="100000"/>
              </a:lnSpc>
              <a:buFont typeface="Arial" panose="020B0604020202020204" pitchFamily="34" charset="0"/>
              <a:buAutoNum type="romanUcPeriod"/>
            </a:pPr>
            <a:r>
              <a:rPr lang="en-US" sz="1600" dirty="0">
                <a:latin typeface="Arial" panose="020B0604020202020204" pitchFamily="34" charset="0"/>
                <a:cs typeface="Arial" panose="020B0604020202020204" pitchFamily="34" charset="0"/>
              </a:rPr>
              <a:t>PROJECT OBJECTIVES</a:t>
            </a:r>
          </a:p>
          <a:p>
            <a:pPr marL="514350" indent="-514350">
              <a:lnSpc>
                <a:spcPct val="100000"/>
              </a:lnSpc>
              <a:buFont typeface="Arial" panose="020B0604020202020204" pitchFamily="34" charset="0"/>
              <a:buAutoNum type="romanUcPeriod"/>
            </a:pPr>
            <a:r>
              <a:rPr lang="en-US" sz="1600" dirty="0">
                <a:latin typeface="Arial" panose="020B0604020202020204" pitchFamily="34" charset="0"/>
                <a:cs typeface="Arial" panose="020B0604020202020204" pitchFamily="34" charset="0"/>
              </a:rPr>
              <a:t>PROBLEM STATEMENT</a:t>
            </a:r>
          </a:p>
          <a:p>
            <a:pPr marL="514350" indent="-514350">
              <a:lnSpc>
                <a:spcPct val="100000"/>
              </a:lnSpc>
              <a:buFont typeface="Arial" panose="020B0604020202020204" pitchFamily="34" charset="0"/>
              <a:buAutoNum type="romanUcPeriod"/>
            </a:pPr>
            <a:r>
              <a:rPr lang="en-US" sz="1600" dirty="0">
                <a:latin typeface="Arial" panose="020B0604020202020204" pitchFamily="34" charset="0"/>
                <a:cs typeface="Arial" panose="020B0604020202020204" pitchFamily="34" charset="0"/>
              </a:rPr>
              <a:t>FEATURES / FUNCTIONS</a:t>
            </a:r>
          </a:p>
          <a:p>
            <a:pPr>
              <a:lnSpc>
                <a:spcPct val="100000"/>
              </a:lnSpc>
            </a:pPr>
            <a:endParaRPr lang="en-US" dirty="0">
              <a:solidFill>
                <a:srgbClr val="FF0000"/>
              </a:solidFill>
            </a:endParaRPr>
          </a:p>
        </p:txBody>
      </p:sp>
    </p:spTree>
    <p:extLst>
      <p:ext uri="{BB962C8B-B14F-4D97-AF65-F5344CB8AC3E}">
        <p14:creationId xmlns:p14="http://schemas.microsoft.com/office/powerpoint/2010/main" val="222349064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9EC6FE7E-EB0B-460F-BAF6-FE04EDB9707B}"/>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2" name="Tiêu đề 1">
            <a:extLst>
              <a:ext uri="{FF2B5EF4-FFF2-40B4-BE49-F238E27FC236}">
                <a16:creationId xmlns:a16="http://schemas.microsoft.com/office/drawing/2014/main" id="{50936247-2D5D-48CA-A8C4-D1BFB12076EE}"/>
              </a:ext>
            </a:extLst>
          </p:cNvPr>
          <p:cNvSpPr>
            <a:spLocks noGrp="1"/>
          </p:cNvSpPr>
          <p:nvPr>
            <p:ph type="title"/>
          </p:nvPr>
        </p:nvSpPr>
        <p:spPr/>
        <p:txBody>
          <a:bodyPr>
            <a:normAutofit/>
          </a:bodyPr>
          <a:lstStyle/>
          <a:p>
            <a:r>
              <a:rPr lang="en-US" sz="3200" dirty="0">
                <a:latin typeface="Arial" panose="020B0604020202020204" pitchFamily="34" charset="0"/>
                <a:cs typeface="Arial" panose="020B0604020202020204" pitchFamily="34" charset="0"/>
              </a:rPr>
              <a:t>2. Level 0 diagram</a:t>
            </a:r>
          </a:p>
        </p:txBody>
      </p:sp>
      <p:pic>
        <p:nvPicPr>
          <p:cNvPr id="3" name="Picture 2">
            <a:extLst>
              <a:ext uri="{FF2B5EF4-FFF2-40B4-BE49-F238E27FC236}">
                <a16:creationId xmlns:a16="http://schemas.microsoft.com/office/drawing/2014/main" id="{EFDE6996-4EEF-6E42-9440-8DCD22D21523}"/>
              </a:ext>
            </a:extLst>
          </p:cNvPr>
          <p:cNvPicPr>
            <a:picLocks noChangeAspect="1"/>
          </p:cNvPicPr>
          <p:nvPr/>
        </p:nvPicPr>
        <p:blipFill>
          <a:blip r:embed="rId2"/>
          <a:stretch>
            <a:fillRect/>
          </a:stretch>
        </p:blipFill>
        <p:spPr>
          <a:xfrm>
            <a:off x="1915458" y="1158185"/>
            <a:ext cx="7349565" cy="5478460"/>
          </a:xfrm>
          <a:prstGeom prst="rect">
            <a:avLst/>
          </a:prstGeom>
        </p:spPr>
      </p:pic>
    </p:spTree>
    <p:extLst>
      <p:ext uri="{BB962C8B-B14F-4D97-AF65-F5344CB8AC3E}">
        <p14:creationId xmlns:p14="http://schemas.microsoft.com/office/powerpoint/2010/main" val="899798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DAE7D36-9BAF-4400-A03B-BF4E7C292252}"/>
              </a:ext>
            </a:extLst>
          </p:cNvPr>
          <p:cNvSpPr>
            <a:spLocks noGrp="1"/>
          </p:cNvSpPr>
          <p:nvPr>
            <p:ph type="title"/>
          </p:nvPr>
        </p:nvSpPr>
        <p:spPr>
          <a:xfrm>
            <a:off x="1318260" y="730885"/>
            <a:ext cx="10248899" cy="703279"/>
          </a:xfrm>
        </p:spPr>
        <p:txBody>
          <a:bodyPr>
            <a:normAutofit/>
          </a:bodyPr>
          <a:lstStyle/>
          <a:p>
            <a:r>
              <a:rPr lang="en-US" sz="3200" dirty="0">
                <a:latin typeface="Arial" panose="020B0604020202020204" pitchFamily="34" charset="0"/>
                <a:cs typeface="Arial" panose="020B0604020202020204" pitchFamily="34" charset="0"/>
              </a:rPr>
              <a:t>3. Level 1 diagram</a:t>
            </a:r>
          </a:p>
        </p:txBody>
      </p:sp>
      <p:sp>
        <p:nvSpPr>
          <p:cNvPr id="3" name="Hình chữ nhật 2">
            <a:extLst>
              <a:ext uri="{FF2B5EF4-FFF2-40B4-BE49-F238E27FC236}">
                <a16:creationId xmlns:a16="http://schemas.microsoft.com/office/drawing/2014/main" id="{1DA26682-DC0B-4579-BECD-B4E54679B97C}"/>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4" name="Hình chữ nhật 3">
            <a:extLst>
              <a:ext uri="{FF2B5EF4-FFF2-40B4-BE49-F238E27FC236}">
                <a16:creationId xmlns:a16="http://schemas.microsoft.com/office/drawing/2014/main" id="{AF0E1EE8-D699-40B9-A1F9-B50BB29CA98E}"/>
              </a:ext>
            </a:extLst>
          </p:cNvPr>
          <p:cNvSpPr/>
          <p:nvPr/>
        </p:nvSpPr>
        <p:spPr>
          <a:xfrm>
            <a:off x="2484120" y="1951127"/>
            <a:ext cx="6096000" cy="3890489"/>
          </a:xfrm>
          <a:prstGeom prst="rect">
            <a:avLst/>
          </a:prstGeom>
        </p:spPr>
        <p:txBody>
          <a:bodyPr>
            <a:spAutoFit/>
          </a:bodyPr>
          <a:lstStyle/>
          <a:p>
            <a:pPr marL="342900" lvl="0" indent="-342900">
              <a:lnSpc>
                <a:spcPct val="150000"/>
              </a:lnSpc>
              <a:spcAft>
                <a:spcPts val="0"/>
              </a:spcAft>
              <a:buAutoNum type="alphaLcParenR"/>
            </a:pPr>
            <a:r>
              <a:rPr lang="en-US" sz="2800" dirty="0">
                <a:latin typeface="Arial" panose="020B0604020202020204" pitchFamily="34" charset="0"/>
                <a:ea typeface="Calibri" panose="020F0502020204030204" pitchFamily="34" charset="0"/>
                <a:cs typeface="Arial" panose="020B0604020202020204" pitchFamily="34" charset="0"/>
              </a:rPr>
              <a:t>Account</a:t>
            </a:r>
          </a:p>
          <a:p>
            <a:pPr marL="342900" lvl="0" indent="-342900">
              <a:lnSpc>
                <a:spcPct val="150000"/>
              </a:lnSpc>
              <a:spcAft>
                <a:spcPts val="0"/>
              </a:spcAft>
              <a:buAutoNum type="alphaLcParenR"/>
            </a:pPr>
            <a:r>
              <a:rPr lang="en-US" sz="2800" dirty="0">
                <a:latin typeface="Arial" panose="020B0604020202020204" pitchFamily="34" charset="0"/>
                <a:ea typeface="Calibri" panose="020F0502020204030204" pitchFamily="34" charset="0"/>
                <a:cs typeface="Arial" panose="020B0604020202020204" pitchFamily="34" charset="0"/>
              </a:rPr>
              <a:t>Bakery products</a:t>
            </a:r>
          </a:p>
          <a:p>
            <a:pPr marL="342900" lvl="0" indent="-342900">
              <a:lnSpc>
                <a:spcPct val="150000"/>
              </a:lnSpc>
              <a:spcAft>
                <a:spcPts val="0"/>
              </a:spcAft>
              <a:buAutoNum type="alphaLcParenR"/>
            </a:pPr>
            <a:r>
              <a:rPr lang="en-US" sz="2800" dirty="0">
                <a:latin typeface="Arial" panose="020B0604020202020204" pitchFamily="34" charset="0"/>
                <a:ea typeface="Calibri" panose="020F0502020204030204" pitchFamily="34" charset="0"/>
                <a:cs typeface="Arial" panose="020B0604020202020204" pitchFamily="34" charset="0"/>
              </a:rPr>
              <a:t>Orders</a:t>
            </a:r>
          </a:p>
          <a:p>
            <a:pPr marL="342900" lvl="0" indent="-342900">
              <a:lnSpc>
                <a:spcPct val="150000"/>
              </a:lnSpc>
              <a:spcAft>
                <a:spcPts val="0"/>
              </a:spcAft>
              <a:buAutoNum type="alphaLcParenR"/>
            </a:pPr>
            <a:r>
              <a:rPr lang="en-US" sz="2800" dirty="0">
                <a:latin typeface="Arial" panose="020B0604020202020204" pitchFamily="34" charset="0"/>
                <a:ea typeface="Calibri" panose="020F0502020204030204" pitchFamily="34" charset="0"/>
                <a:cs typeface="Arial" panose="020B0604020202020204" pitchFamily="34" charset="0"/>
              </a:rPr>
              <a:t>Manage staff</a:t>
            </a:r>
          </a:p>
          <a:p>
            <a:pPr marL="342900" lvl="0" indent="-342900">
              <a:lnSpc>
                <a:spcPct val="150000"/>
              </a:lnSpc>
              <a:spcAft>
                <a:spcPts val="0"/>
              </a:spcAft>
              <a:buAutoNum type="alphaLcParenR"/>
            </a:pPr>
            <a:r>
              <a:rPr lang="en-US" sz="2800" dirty="0">
                <a:latin typeface="Arial" panose="020B0604020202020204" pitchFamily="34" charset="0"/>
                <a:ea typeface="Calibri" panose="020F0502020204030204" pitchFamily="34" charset="0"/>
                <a:cs typeface="Arial" panose="020B0604020202020204" pitchFamily="34" charset="0"/>
              </a:rPr>
              <a:t>Statistics</a:t>
            </a:r>
          </a:p>
          <a:p>
            <a:pPr marL="342900" lvl="0" indent="-342900">
              <a:lnSpc>
                <a:spcPct val="150000"/>
              </a:lnSpc>
              <a:spcAft>
                <a:spcPts val="0"/>
              </a:spcAft>
              <a:buAutoNum type="alphaLcParenR"/>
            </a:pPr>
            <a:endParaRPr lang="en-US" sz="2800" dirty="0">
              <a:latin typeface="Arial" panose="020B0604020202020204" pitchFamily="34" charset="0"/>
              <a:ea typeface="Calibri" panose="020F0502020204030204" pitchFamily="34" charset="0"/>
              <a:cs typeface="Arial" panose="020B0604020202020204" pitchFamily="34" charset="0"/>
            </a:endParaRPr>
          </a:p>
        </p:txBody>
      </p:sp>
      <p:pic>
        <p:nvPicPr>
          <p:cNvPr id="5" name="Picture 2" descr="Bakery là gì? Phân biệt các loại bakery">
            <a:extLst>
              <a:ext uri="{FF2B5EF4-FFF2-40B4-BE49-F238E27FC236}">
                <a16:creationId xmlns:a16="http://schemas.microsoft.com/office/drawing/2014/main" id="{2D1581B2-1B17-4233-8631-AA76A052F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231" y="2082496"/>
            <a:ext cx="3488633" cy="2981420"/>
          </a:xfrm>
          <a:prstGeom prst="ellipse">
            <a:avLst/>
          </a:prstGeom>
          <a:noFill/>
          <a:extLst>
            <a:ext uri="{909E8E84-426E-40DD-AFC4-6F175D3DCCD1}">
              <a14:hiddenFill xmlns:a14="http://schemas.microsoft.com/office/drawing/2010/main">
                <a:solidFill>
                  <a:srgbClr val="FFFFFF"/>
                </a:solidFill>
              </a14:hiddenFill>
            </a:ext>
          </a:extLst>
        </p:spPr>
      </p:pic>
      <p:sp>
        <p:nvSpPr>
          <p:cNvPr id="6" name="Hình chữ nhật 5">
            <a:extLst>
              <a:ext uri="{FF2B5EF4-FFF2-40B4-BE49-F238E27FC236}">
                <a16:creationId xmlns:a16="http://schemas.microsoft.com/office/drawing/2014/main" id="{6D32784F-E690-43ED-9BD9-0DD6B2B7A0CE}"/>
              </a:ext>
            </a:extLst>
          </p:cNvPr>
          <p:cNvSpPr/>
          <p:nvPr/>
        </p:nvSpPr>
        <p:spPr>
          <a:xfrm>
            <a:off x="6926073" y="1192356"/>
            <a:ext cx="787399" cy="333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ình chữ nhật 6">
            <a:extLst>
              <a:ext uri="{FF2B5EF4-FFF2-40B4-BE49-F238E27FC236}">
                <a16:creationId xmlns:a16="http://schemas.microsoft.com/office/drawing/2014/main" id="{1A4E05EF-AF97-44D4-A7D7-29CB3347A0EF}"/>
              </a:ext>
            </a:extLst>
          </p:cNvPr>
          <p:cNvSpPr/>
          <p:nvPr/>
        </p:nvSpPr>
        <p:spPr>
          <a:xfrm>
            <a:off x="5364480" y="5290372"/>
            <a:ext cx="1463040" cy="10401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029713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a:extLst>
              <a:ext uri="{FF2B5EF4-FFF2-40B4-BE49-F238E27FC236}">
                <a16:creationId xmlns:a16="http://schemas.microsoft.com/office/drawing/2014/main" id="{33A73FD4-A57B-4249-9781-D417F6743734}"/>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2" name="Tiêu đề 1">
            <a:extLst>
              <a:ext uri="{FF2B5EF4-FFF2-40B4-BE49-F238E27FC236}">
                <a16:creationId xmlns:a16="http://schemas.microsoft.com/office/drawing/2014/main" id="{E9C976C9-1FC6-4146-B2AF-92B0432E2AE0}"/>
              </a:ext>
            </a:extLst>
          </p:cNvPr>
          <p:cNvSpPr>
            <a:spLocks noGrp="1"/>
          </p:cNvSpPr>
          <p:nvPr>
            <p:ph type="title"/>
          </p:nvPr>
        </p:nvSpPr>
        <p:spPr>
          <a:xfrm>
            <a:off x="1036320" y="635476"/>
            <a:ext cx="10248899" cy="703279"/>
          </a:xfrm>
        </p:spPr>
        <p:txBody>
          <a:bodyPr>
            <a:normAutofit/>
          </a:bodyPr>
          <a:lstStyle/>
          <a:p>
            <a:r>
              <a:rPr lang="en-US" sz="3200" dirty="0">
                <a:latin typeface="Arial" panose="020B0604020202020204" pitchFamily="34" charset="0"/>
                <a:cs typeface="Arial" panose="020B0604020202020204" pitchFamily="34" charset="0"/>
              </a:rPr>
              <a:t>a) Account </a:t>
            </a:r>
          </a:p>
        </p:txBody>
      </p:sp>
      <p:pic>
        <p:nvPicPr>
          <p:cNvPr id="6" name="Picture 5">
            <a:extLst>
              <a:ext uri="{FF2B5EF4-FFF2-40B4-BE49-F238E27FC236}">
                <a16:creationId xmlns:a16="http://schemas.microsoft.com/office/drawing/2014/main" id="{85BB0B6B-D0A8-E44D-BFC9-628817FE3D0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76293" y="1231813"/>
            <a:ext cx="8508200" cy="5380125"/>
          </a:xfrm>
          <a:prstGeom prst="rect">
            <a:avLst/>
          </a:prstGeom>
          <a:noFill/>
          <a:ln>
            <a:noFill/>
          </a:ln>
        </p:spPr>
      </p:pic>
    </p:spTree>
    <p:extLst>
      <p:ext uri="{BB962C8B-B14F-4D97-AF65-F5344CB8AC3E}">
        <p14:creationId xmlns:p14="http://schemas.microsoft.com/office/powerpoint/2010/main" val="347674819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A483706E-EBBD-4948-A056-3B1392DA3EA5}"/>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6" name="Tiêu đề 1">
            <a:extLst>
              <a:ext uri="{FF2B5EF4-FFF2-40B4-BE49-F238E27FC236}">
                <a16:creationId xmlns:a16="http://schemas.microsoft.com/office/drawing/2014/main" id="{32CBBC2B-E369-41F1-971E-25FBB24A5237}"/>
              </a:ext>
            </a:extLst>
          </p:cNvPr>
          <p:cNvSpPr txBox="1">
            <a:spLocks/>
          </p:cNvSpPr>
          <p:nvPr/>
        </p:nvSpPr>
        <p:spPr>
          <a:xfrm>
            <a:off x="1036320" y="635476"/>
            <a:ext cx="10248899" cy="703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libri Light (Headings)"/>
                <a:ea typeface="+mj-ea"/>
                <a:cs typeface="+mj-cs"/>
              </a:defRPr>
            </a:lvl1pPr>
          </a:lstStyle>
          <a:p>
            <a:r>
              <a:rPr lang="en-US" sz="3200" dirty="0">
                <a:latin typeface="Arial" panose="020B0604020202020204" pitchFamily="34" charset="0"/>
                <a:cs typeface="Arial" panose="020B0604020202020204" pitchFamily="34" charset="0"/>
              </a:rPr>
              <a:t>a) Account </a:t>
            </a:r>
          </a:p>
        </p:txBody>
      </p:sp>
      <p:pic>
        <p:nvPicPr>
          <p:cNvPr id="5" name="Picture 4">
            <a:extLst>
              <a:ext uri="{FF2B5EF4-FFF2-40B4-BE49-F238E27FC236}">
                <a16:creationId xmlns:a16="http://schemas.microsoft.com/office/drawing/2014/main" id="{ECFBABFB-A931-0547-BBA7-ECC1CACDA95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68675" y="1300411"/>
            <a:ext cx="8502876" cy="5243645"/>
          </a:xfrm>
          <a:prstGeom prst="rect">
            <a:avLst/>
          </a:prstGeom>
          <a:noFill/>
          <a:ln>
            <a:noFill/>
          </a:ln>
        </p:spPr>
      </p:pic>
    </p:spTree>
    <p:extLst>
      <p:ext uri="{BB962C8B-B14F-4D97-AF65-F5344CB8AC3E}">
        <p14:creationId xmlns:p14="http://schemas.microsoft.com/office/powerpoint/2010/main" val="2015171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nh chữ nhật 2">
            <a:extLst>
              <a:ext uri="{FF2B5EF4-FFF2-40B4-BE49-F238E27FC236}">
                <a16:creationId xmlns:a16="http://schemas.microsoft.com/office/drawing/2014/main" id="{9E5C8319-EB3D-4DF8-BCE2-CBEB1BE02E57}"/>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5" name="Tiêu đề 1">
            <a:extLst>
              <a:ext uri="{FF2B5EF4-FFF2-40B4-BE49-F238E27FC236}">
                <a16:creationId xmlns:a16="http://schemas.microsoft.com/office/drawing/2014/main" id="{B8B14929-5D9B-40F9-A319-DEBC3789F8F8}"/>
              </a:ext>
            </a:extLst>
          </p:cNvPr>
          <p:cNvSpPr txBox="1">
            <a:spLocks/>
          </p:cNvSpPr>
          <p:nvPr/>
        </p:nvSpPr>
        <p:spPr>
          <a:xfrm>
            <a:off x="1036320" y="635476"/>
            <a:ext cx="10248899" cy="703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libri Light (Headings)"/>
                <a:ea typeface="+mj-ea"/>
                <a:cs typeface="+mj-cs"/>
              </a:defRPr>
            </a:lvl1pPr>
          </a:lstStyle>
          <a:p>
            <a:r>
              <a:rPr lang="en-US" sz="3200" dirty="0">
                <a:latin typeface="Arial" panose="020B0604020202020204" pitchFamily="34" charset="0"/>
                <a:cs typeface="Arial" panose="020B0604020202020204" pitchFamily="34" charset="0"/>
              </a:rPr>
              <a:t>a) Account </a:t>
            </a:r>
          </a:p>
        </p:txBody>
      </p:sp>
      <p:pic>
        <p:nvPicPr>
          <p:cNvPr id="6" name="Picture 5">
            <a:extLst>
              <a:ext uri="{FF2B5EF4-FFF2-40B4-BE49-F238E27FC236}">
                <a16:creationId xmlns:a16="http://schemas.microsoft.com/office/drawing/2014/main" id="{8CD5AA07-9EEC-5E4F-9717-5128CFBA21A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83279" y="1158400"/>
            <a:ext cx="6849237" cy="5291109"/>
          </a:xfrm>
          <a:prstGeom prst="rect">
            <a:avLst/>
          </a:prstGeom>
          <a:noFill/>
          <a:ln>
            <a:noFill/>
          </a:ln>
        </p:spPr>
      </p:pic>
    </p:spTree>
    <p:extLst>
      <p:ext uri="{BB962C8B-B14F-4D97-AF65-F5344CB8AC3E}">
        <p14:creationId xmlns:p14="http://schemas.microsoft.com/office/powerpoint/2010/main" val="27800982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nh chữ nhật 2">
            <a:extLst>
              <a:ext uri="{FF2B5EF4-FFF2-40B4-BE49-F238E27FC236}">
                <a16:creationId xmlns:a16="http://schemas.microsoft.com/office/drawing/2014/main" id="{926DE6E5-2DEF-4989-B0B7-BEB4228857C0}"/>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5" name="Tiêu đề 1">
            <a:extLst>
              <a:ext uri="{FF2B5EF4-FFF2-40B4-BE49-F238E27FC236}">
                <a16:creationId xmlns:a16="http://schemas.microsoft.com/office/drawing/2014/main" id="{88DF4CBA-DD16-462C-A9BA-2CE755F6CAC2}"/>
              </a:ext>
            </a:extLst>
          </p:cNvPr>
          <p:cNvSpPr txBox="1">
            <a:spLocks/>
          </p:cNvSpPr>
          <p:nvPr/>
        </p:nvSpPr>
        <p:spPr>
          <a:xfrm>
            <a:off x="1036320" y="635476"/>
            <a:ext cx="10248899" cy="703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libri Light (Headings)"/>
                <a:ea typeface="+mj-ea"/>
                <a:cs typeface="+mj-cs"/>
              </a:defRPr>
            </a:lvl1pPr>
          </a:lstStyle>
          <a:p>
            <a:r>
              <a:rPr lang="en-US" sz="3200" dirty="0">
                <a:latin typeface="Arial" panose="020B0604020202020204" pitchFamily="34" charset="0"/>
                <a:cs typeface="Arial" panose="020B0604020202020204" pitchFamily="34" charset="0"/>
              </a:rPr>
              <a:t>b) Bakery products  </a:t>
            </a:r>
          </a:p>
        </p:txBody>
      </p:sp>
      <p:pic>
        <p:nvPicPr>
          <p:cNvPr id="5122" name="Picture 1">
            <a:extLst>
              <a:ext uri="{FF2B5EF4-FFF2-40B4-BE49-F238E27FC236}">
                <a16:creationId xmlns:a16="http://schemas.microsoft.com/office/drawing/2014/main" id="{AEBA5172-1F36-474C-97AC-612447ED7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8070" y="1203961"/>
            <a:ext cx="8304381" cy="523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0155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A24F2D3D-5ACF-42B0-9D9E-57794B85C071}"/>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6" name="Tiêu đề 1">
            <a:extLst>
              <a:ext uri="{FF2B5EF4-FFF2-40B4-BE49-F238E27FC236}">
                <a16:creationId xmlns:a16="http://schemas.microsoft.com/office/drawing/2014/main" id="{46A75584-1362-47A6-BA8F-DC082BD67513}"/>
              </a:ext>
            </a:extLst>
          </p:cNvPr>
          <p:cNvSpPr txBox="1">
            <a:spLocks/>
          </p:cNvSpPr>
          <p:nvPr/>
        </p:nvSpPr>
        <p:spPr>
          <a:xfrm>
            <a:off x="1036320" y="635476"/>
            <a:ext cx="10248899" cy="703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libri Light (Headings)"/>
                <a:ea typeface="+mj-ea"/>
                <a:cs typeface="+mj-cs"/>
              </a:defRPr>
            </a:lvl1pPr>
          </a:lstStyle>
          <a:p>
            <a:r>
              <a:rPr lang="en-US" sz="3200" dirty="0">
                <a:latin typeface="Arial" panose="020B0604020202020204" pitchFamily="34" charset="0"/>
                <a:cs typeface="Arial" panose="020B0604020202020204" pitchFamily="34" charset="0"/>
              </a:rPr>
              <a:t>b) Bakery products  </a:t>
            </a:r>
          </a:p>
        </p:txBody>
      </p:sp>
      <p:pic>
        <p:nvPicPr>
          <p:cNvPr id="4099" name="Picture 1">
            <a:extLst>
              <a:ext uri="{FF2B5EF4-FFF2-40B4-BE49-F238E27FC236}">
                <a16:creationId xmlns:a16="http://schemas.microsoft.com/office/drawing/2014/main" id="{328DE489-9A49-4FA1-9D5A-025731197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320" y="2758440"/>
            <a:ext cx="10713431" cy="1588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Hình chữ nhật 6">
            <a:extLst>
              <a:ext uri="{FF2B5EF4-FFF2-40B4-BE49-F238E27FC236}">
                <a16:creationId xmlns:a16="http://schemas.microsoft.com/office/drawing/2014/main" id="{BC8B2EC5-311F-4D4D-99CA-C5AF3F0BF9DF}"/>
              </a:ext>
            </a:extLst>
          </p:cNvPr>
          <p:cNvSpPr/>
          <p:nvPr/>
        </p:nvSpPr>
        <p:spPr>
          <a:xfrm>
            <a:off x="6926073" y="1192356"/>
            <a:ext cx="787399" cy="333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ình chữ nhật 7">
            <a:extLst>
              <a:ext uri="{FF2B5EF4-FFF2-40B4-BE49-F238E27FC236}">
                <a16:creationId xmlns:a16="http://schemas.microsoft.com/office/drawing/2014/main" id="{98A3444B-3305-44FA-A9E7-3040296A628A}"/>
              </a:ext>
            </a:extLst>
          </p:cNvPr>
          <p:cNvSpPr/>
          <p:nvPr/>
        </p:nvSpPr>
        <p:spPr>
          <a:xfrm>
            <a:off x="6160769" y="5751046"/>
            <a:ext cx="787399" cy="333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89373"/>
      </p:ext>
    </p:extLst>
  </p:cSld>
  <p:clrMapOvr>
    <a:masterClrMapping/>
  </p:clrMapOvr>
  <p:transition spd="slow">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nh chữ nhật 2">
            <a:extLst>
              <a:ext uri="{FF2B5EF4-FFF2-40B4-BE49-F238E27FC236}">
                <a16:creationId xmlns:a16="http://schemas.microsoft.com/office/drawing/2014/main" id="{1FCD38EA-4FB5-4D44-A08C-4BFF01DC8CB9}"/>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5" name="Tiêu đề 1">
            <a:extLst>
              <a:ext uri="{FF2B5EF4-FFF2-40B4-BE49-F238E27FC236}">
                <a16:creationId xmlns:a16="http://schemas.microsoft.com/office/drawing/2014/main" id="{716E1BFC-ABBC-4E4D-B415-2D99A5721B45}"/>
              </a:ext>
            </a:extLst>
          </p:cNvPr>
          <p:cNvSpPr txBox="1">
            <a:spLocks/>
          </p:cNvSpPr>
          <p:nvPr/>
        </p:nvSpPr>
        <p:spPr>
          <a:xfrm>
            <a:off x="1036320" y="635476"/>
            <a:ext cx="10248899" cy="703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libri Light (Headings)"/>
                <a:ea typeface="+mj-ea"/>
                <a:cs typeface="+mj-cs"/>
              </a:defRPr>
            </a:lvl1pPr>
          </a:lstStyle>
          <a:p>
            <a:r>
              <a:rPr lang="en-US" sz="3200" dirty="0">
                <a:latin typeface="Arial" panose="020B0604020202020204" pitchFamily="34" charset="0"/>
                <a:cs typeface="Arial" panose="020B0604020202020204" pitchFamily="34" charset="0"/>
              </a:rPr>
              <a:t>b) Bakery products  </a:t>
            </a:r>
          </a:p>
        </p:txBody>
      </p:sp>
      <p:pic>
        <p:nvPicPr>
          <p:cNvPr id="6146" name="Picture 1">
            <a:extLst>
              <a:ext uri="{FF2B5EF4-FFF2-40B4-BE49-F238E27FC236}">
                <a16:creationId xmlns:a16="http://schemas.microsoft.com/office/drawing/2014/main" id="{CF18DF51-470F-4D35-B48C-5F870F75B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54" y="2655649"/>
            <a:ext cx="10846486" cy="154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Hình chữ nhật 5">
            <a:extLst>
              <a:ext uri="{FF2B5EF4-FFF2-40B4-BE49-F238E27FC236}">
                <a16:creationId xmlns:a16="http://schemas.microsoft.com/office/drawing/2014/main" id="{98447464-D53F-4C75-B10F-83740FC816C7}"/>
              </a:ext>
            </a:extLst>
          </p:cNvPr>
          <p:cNvSpPr/>
          <p:nvPr/>
        </p:nvSpPr>
        <p:spPr>
          <a:xfrm>
            <a:off x="6926073" y="1192356"/>
            <a:ext cx="787399" cy="333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ình chữ nhật 6">
            <a:extLst>
              <a:ext uri="{FF2B5EF4-FFF2-40B4-BE49-F238E27FC236}">
                <a16:creationId xmlns:a16="http://schemas.microsoft.com/office/drawing/2014/main" id="{EC5DEEA5-1509-4B28-8F1F-B2E6007297D4}"/>
              </a:ext>
            </a:extLst>
          </p:cNvPr>
          <p:cNvSpPr/>
          <p:nvPr/>
        </p:nvSpPr>
        <p:spPr>
          <a:xfrm>
            <a:off x="5993952" y="5682840"/>
            <a:ext cx="787399" cy="333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122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nh chữ nhật 2">
            <a:extLst>
              <a:ext uri="{FF2B5EF4-FFF2-40B4-BE49-F238E27FC236}">
                <a16:creationId xmlns:a16="http://schemas.microsoft.com/office/drawing/2014/main" id="{E36D4678-97D3-4F99-938D-A8995F44E76B}"/>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5" name="Tiêu đề 1">
            <a:extLst>
              <a:ext uri="{FF2B5EF4-FFF2-40B4-BE49-F238E27FC236}">
                <a16:creationId xmlns:a16="http://schemas.microsoft.com/office/drawing/2014/main" id="{1DBDE814-6EB3-481C-B189-1E6CF28653F1}"/>
              </a:ext>
            </a:extLst>
          </p:cNvPr>
          <p:cNvSpPr txBox="1">
            <a:spLocks/>
          </p:cNvSpPr>
          <p:nvPr/>
        </p:nvSpPr>
        <p:spPr>
          <a:xfrm>
            <a:off x="880533" y="592318"/>
            <a:ext cx="10248899" cy="703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libri Light (Headings)"/>
                <a:ea typeface="+mj-ea"/>
                <a:cs typeface="+mj-cs"/>
              </a:defRPr>
            </a:lvl1pPr>
          </a:lstStyle>
          <a:p>
            <a:r>
              <a:rPr lang="en-US" sz="3200" dirty="0">
                <a:latin typeface="Arial" panose="020B0604020202020204" pitchFamily="34" charset="0"/>
                <a:cs typeface="Arial" panose="020B0604020202020204" pitchFamily="34" charset="0"/>
              </a:rPr>
              <a:t>c) Orders  </a:t>
            </a:r>
          </a:p>
        </p:txBody>
      </p:sp>
      <p:pic>
        <p:nvPicPr>
          <p:cNvPr id="7170" name="Picture 1">
            <a:extLst>
              <a:ext uri="{FF2B5EF4-FFF2-40B4-BE49-F238E27FC236}">
                <a16:creationId xmlns:a16="http://schemas.microsoft.com/office/drawing/2014/main" id="{A43337F6-18F4-4717-839C-D546C09A6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363" y="973998"/>
            <a:ext cx="8119866" cy="5535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58619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nh chữ nhật 2">
            <a:extLst>
              <a:ext uri="{FF2B5EF4-FFF2-40B4-BE49-F238E27FC236}">
                <a16:creationId xmlns:a16="http://schemas.microsoft.com/office/drawing/2014/main" id="{A3BBB333-291F-403B-9A8E-3C8524A9647D}"/>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4" name="Tiêu đề 1">
            <a:extLst>
              <a:ext uri="{FF2B5EF4-FFF2-40B4-BE49-F238E27FC236}">
                <a16:creationId xmlns:a16="http://schemas.microsoft.com/office/drawing/2014/main" id="{68ECC666-0ADB-4EC9-9D75-FD2BB4C85103}"/>
              </a:ext>
            </a:extLst>
          </p:cNvPr>
          <p:cNvSpPr txBox="1">
            <a:spLocks/>
          </p:cNvSpPr>
          <p:nvPr/>
        </p:nvSpPr>
        <p:spPr>
          <a:xfrm>
            <a:off x="880533" y="613650"/>
            <a:ext cx="10248899" cy="703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libri Light (Headings)"/>
                <a:ea typeface="+mj-ea"/>
                <a:cs typeface="+mj-cs"/>
              </a:defRPr>
            </a:lvl1pPr>
          </a:lstStyle>
          <a:p>
            <a:r>
              <a:rPr lang="en-US" sz="3200" dirty="0">
                <a:latin typeface="Arial" panose="020B0604020202020204" pitchFamily="34" charset="0"/>
                <a:cs typeface="Arial" panose="020B0604020202020204" pitchFamily="34" charset="0"/>
              </a:rPr>
              <a:t>c) Orders  </a:t>
            </a:r>
          </a:p>
        </p:txBody>
      </p:sp>
      <p:pic>
        <p:nvPicPr>
          <p:cNvPr id="8194" name="Picture 1">
            <a:extLst>
              <a:ext uri="{FF2B5EF4-FFF2-40B4-BE49-F238E27FC236}">
                <a16:creationId xmlns:a16="http://schemas.microsoft.com/office/drawing/2014/main" id="{54A07679-F6AA-4E9A-B1E1-AE0F960F6D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320" y="2305754"/>
            <a:ext cx="10703837" cy="338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Hình chữ nhật 6">
            <a:extLst>
              <a:ext uri="{FF2B5EF4-FFF2-40B4-BE49-F238E27FC236}">
                <a16:creationId xmlns:a16="http://schemas.microsoft.com/office/drawing/2014/main" id="{6568D16E-6464-46E2-A4FA-CA880E08E3B6}"/>
              </a:ext>
            </a:extLst>
          </p:cNvPr>
          <p:cNvSpPr/>
          <p:nvPr/>
        </p:nvSpPr>
        <p:spPr>
          <a:xfrm>
            <a:off x="6926073" y="1192356"/>
            <a:ext cx="787399" cy="333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103386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a:extLst>
              <a:ext uri="{FF2B5EF4-FFF2-40B4-BE49-F238E27FC236}">
                <a16:creationId xmlns:a16="http://schemas.microsoft.com/office/drawing/2014/main" id="{78CC151D-3E87-49F8-947C-F3CD2D5C3781}"/>
              </a:ext>
            </a:extLst>
          </p:cNvPr>
          <p:cNvSpPr>
            <a:spLocks noGrp="1"/>
          </p:cNvSpPr>
          <p:nvPr>
            <p:ph type="title"/>
          </p:nvPr>
        </p:nvSpPr>
        <p:spPr>
          <a:xfrm>
            <a:off x="6325324" y="496823"/>
            <a:ext cx="5576100" cy="705647"/>
          </a:xfrm>
        </p:spPr>
        <p:txBody>
          <a:bodyPr rtlCol="0"/>
          <a:lstStyle/>
          <a:p>
            <a:pPr marL="514350" indent="-514350">
              <a:buAutoNum type="romanUcPeriod"/>
            </a:pPr>
            <a:r>
              <a:rPr lang="en-US" dirty="0">
                <a:solidFill>
                  <a:schemeClr val="tx1"/>
                </a:solidFill>
                <a:latin typeface="Arial" panose="020B0604020202020204" pitchFamily="34" charset="0"/>
                <a:cs typeface="Arial" panose="020B0604020202020204" pitchFamily="34" charset="0"/>
              </a:rPr>
              <a:t>INTRODUCTION</a:t>
            </a:r>
          </a:p>
        </p:txBody>
      </p:sp>
      <p:sp>
        <p:nvSpPr>
          <p:cNvPr id="4" name="Chỗ dành sẵn cho Văn bản 3"/>
          <p:cNvSpPr>
            <a:spLocks noGrp="1"/>
          </p:cNvSpPr>
          <p:nvPr>
            <p:ph type="body" idx="13"/>
          </p:nvPr>
        </p:nvSpPr>
        <p:spPr>
          <a:xfrm>
            <a:off x="5380075" y="1648046"/>
            <a:ext cx="6421356" cy="4394791"/>
          </a:xfrm>
        </p:spPr>
        <p:txBody>
          <a:bodyPr rtlCol="0"/>
          <a:lstStyle/>
          <a:p>
            <a:pPr algn="just">
              <a:lnSpc>
                <a:spcPct val="100000"/>
              </a:lnSpc>
            </a:pPr>
            <a:r>
              <a:rPr lang="en-US" sz="2000" spc="0" dirty="0">
                <a:solidFill>
                  <a:schemeClr val="tx1"/>
                </a:solidFill>
              </a:rPr>
              <a:t>In the present time, as technology develops, online website is increasingly developed in the world as well as Vietnam and gradually asserts its position in the market economy. Programming languages allow for the design and construction of the sales system in various forms. And one of the popular online website in our country is the online ordering website. This service allows users to search and select bakery products to buy, make transactions without having to go directly to the store, but only using a computer device, an Internet-connected phone, and provides users and managers with the necessary functions to buy, sell, and manage store operations by simple manipulation.</a:t>
            </a:r>
          </a:p>
          <a:p>
            <a:pPr algn="just">
              <a:lnSpc>
                <a:spcPct val="100000"/>
              </a:lnSpc>
            </a:pPr>
            <a:r>
              <a:rPr lang="en-US" sz="2400" spc="0" dirty="0">
                <a:solidFill>
                  <a:schemeClr val="tx1"/>
                </a:solidFill>
              </a:rPr>
              <a:t> </a:t>
            </a:r>
            <a:br>
              <a:rPr lang="en-US" sz="2400" spc="0" dirty="0">
                <a:solidFill>
                  <a:schemeClr val="tx1"/>
                </a:solidFill>
              </a:rPr>
            </a:br>
            <a:endParaRPr lang="vi-VN" sz="2400" spc="0" dirty="0">
              <a:solidFill>
                <a:schemeClr val="tx1"/>
              </a:solidFill>
              <a:latin typeface="Arial" panose="020B0604020202020204" pitchFamily="34" charset="0"/>
              <a:cs typeface="Arial" panose="020B0604020202020204" pitchFamily="34" charset="0"/>
            </a:endParaRPr>
          </a:p>
        </p:txBody>
      </p:sp>
      <p:sp>
        <p:nvSpPr>
          <p:cNvPr id="7" name="Hình chữ nhật 6">
            <a:extLst>
              <a:ext uri="{FF2B5EF4-FFF2-40B4-BE49-F238E27FC236}">
                <a16:creationId xmlns:a16="http://schemas.microsoft.com/office/drawing/2014/main" id="{AF2EE33E-45BD-48E3-B0C3-ADE880199021}"/>
              </a:ext>
            </a:extLst>
          </p:cNvPr>
          <p:cNvSpPr/>
          <p:nvPr/>
        </p:nvSpPr>
        <p:spPr>
          <a:xfrm rot="16200000">
            <a:off x="-552849" y="3161198"/>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pic>
        <p:nvPicPr>
          <p:cNvPr id="25" name="Chỗ dành sẵn cho Hình ảnh 24">
            <a:extLst>
              <a:ext uri="{FF2B5EF4-FFF2-40B4-BE49-F238E27FC236}">
                <a16:creationId xmlns:a16="http://schemas.microsoft.com/office/drawing/2014/main" id="{7BF2FB7A-E55E-4A28-9F6E-3281A66B3B0C}"/>
              </a:ext>
            </a:extLst>
          </p:cNvPr>
          <p:cNvPicPr>
            <a:picLocks noGrp="1" noChangeAspect="1"/>
          </p:cNvPicPr>
          <p:nvPr>
            <p:ph type="pic" sz="quarter" idx="71"/>
          </p:nvPr>
        </p:nvPicPr>
        <p:blipFill rotWithShape="1">
          <a:blip r:embed="rId3"/>
          <a:srcRect l="26534" r="17747"/>
          <a:stretch/>
        </p:blipFill>
        <p:spPr>
          <a:xfrm>
            <a:off x="1051633" y="0"/>
            <a:ext cx="4720843" cy="6858000"/>
          </a:xfrm>
        </p:spPr>
      </p:pic>
      <p:sp>
        <p:nvSpPr>
          <p:cNvPr id="2" name="Hình chữ nhật 1">
            <a:extLst>
              <a:ext uri="{FF2B5EF4-FFF2-40B4-BE49-F238E27FC236}">
                <a16:creationId xmlns:a16="http://schemas.microsoft.com/office/drawing/2014/main" id="{594F7B04-B5AB-4039-B4CC-473353846B71}"/>
              </a:ext>
            </a:extLst>
          </p:cNvPr>
          <p:cNvSpPr/>
          <p:nvPr/>
        </p:nvSpPr>
        <p:spPr>
          <a:xfrm>
            <a:off x="6949440" y="5715000"/>
            <a:ext cx="246888" cy="1970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4065767"/>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nh chữ nhật 2">
            <a:extLst>
              <a:ext uri="{FF2B5EF4-FFF2-40B4-BE49-F238E27FC236}">
                <a16:creationId xmlns:a16="http://schemas.microsoft.com/office/drawing/2014/main" id="{09FCF445-B581-4B9B-B0E0-96F6B4A689F4}"/>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4" name="Tiêu đề 1">
            <a:extLst>
              <a:ext uri="{FF2B5EF4-FFF2-40B4-BE49-F238E27FC236}">
                <a16:creationId xmlns:a16="http://schemas.microsoft.com/office/drawing/2014/main" id="{E4407FF6-BD32-40CA-9B9D-69EC00DCD139}"/>
              </a:ext>
            </a:extLst>
          </p:cNvPr>
          <p:cNvSpPr txBox="1">
            <a:spLocks/>
          </p:cNvSpPr>
          <p:nvPr/>
        </p:nvSpPr>
        <p:spPr>
          <a:xfrm>
            <a:off x="1036320" y="635476"/>
            <a:ext cx="10248899" cy="703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libri Light (Headings)"/>
                <a:ea typeface="+mj-ea"/>
                <a:cs typeface="+mj-cs"/>
              </a:defRPr>
            </a:lvl1pPr>
          </a:lstStyle>
          <a:p>
            <a:r>
              <a:rPr lang="en-US" sz="3200" dirty="0">
                <a:latin typeface="Arial" panose="020B0604020202020204" pitchFamily="34" charset="0"/>
                <a:cs typeface="Arial" panose="020B0604020202020204" pitchFamily="34" charset="0"/>
              </a:rPr>
              <a:t>d) Manage staff</a:t>
            </a:r>
          </a:p>
        </p:txBody>
      </p:sp>
      <p:pic>
        <p:nvPicPr>
          <p:cNvPr id="9218" name="Picture 1">
            <a:extLst>
              <a:ext uri="{FF2B5EF4-FFF2-40B4-BE49-F238E27FC236}">
                <a16:creationId xmlns:a16="http://schemas.microsoft.com/office/drawing/2014/main" id="{E3711C02-4F67-47BA-913B-D2B51CF9C0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9808" y="1181873"/>
            <a:ext cx="7975059" cy="5249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êu đề 1">
            <a:extLst>
              <a:ext uri="{FF2B5EF4-FFF2-40B4-BE49-F238E27FC236}">
                <a16:creationId xmlns:a16="http://schemas.microsoft.com/office/drawing/2014/main" id="{880537A8-354F-44DE-8037-043E96504178}"/>
              </a:ext>
            </a:extLst>
          </p:cNvPr>
          <p:cNvSpPr txBox="1">
            <a:spLocks/>
          </p:cNvSpPr>
          <p:nvPr/>
        </p:nvSpPr>
        <p:spPr>
          <a:xfrm>
            <a:off x="1036320" y="1436439"/>
            <a:ext cx="6187439" cy="8693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libri Light (Headings)"/>
                <a:ea typeface="+mj-ea"/>
                <a:cs typeface="+mj-cs"/>
              </a:defRPr>
            </a:lvl1p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6292178"/>
      </p:ext>
    </p:extLst>
  </p:cSld>
  <p:clrMapOvr>
    <a:masterClrMapping/>
  </p:clrMapOvr>
  <p:transition spd="slow">
    <p:split orient="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nh chữ nhật 2">
            <a:extLst>
              <a:ext uri="{FF2B5EF4-FFF2-40B4-BE49-F238E27FC236}">
                <a16:creationId xmlns:a16="http://schemas.microsoft.com/office/drawing/2014/main" id="{C018D78F-BDF7-42AB-A98F-595459C30D70}"/>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4" name="Tiêu đề 1">
            <a:extLst>
              <a:ext uri="{FF2B5EF4-FFF2-40B4-BE49-F238E27FC236}">
                <a16:creationId xmlns:a16="http://schemas.microsoft.com/office/drawing/2014/main" id="{5EAC7FAE-6608-49CF-AAAF-E1FE454C7281}"/>
              </a:ext>
            </a:extLst>
          </p:cNvPr>
          <p:cNvSpPr txBox="1">
            <a:spLocks/>
          </p:cNvSpPr>
          <p:nvPr/>
        </p:nvSpPr>
        <p:spPr>
          <a:xfrm>
            <a:off x="1036320" y="635476"/>
            <a:ext cx="10248899" cy="703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libri Light (Headings)"/>
                <a:ea typeface="+mj-ea"/>
                <a:cs typeface="+mj-cs"/>
              </a:defRPr>
            </a:lvl1pPr>
          </a:lstStyle>
          <a:p>
            <a:r>
              <a:rPr lang="en-US" sz="3200" dirty="0">
                <a:latin typeface="Arial" panose="020B0604020202020204" pitchFamily="34" charset="0"/>
                <a:cs typeface="Arial" panose="020B0604020202020204" pitchFamily="34" charset="0"/>
              </a:rPr>
              <a:t>e) Statistics</a:t>
            </a:r>
          </a:p>
        </p:txBody>
      </p:sp>
      <p:sp>
        <p:nvSpPr>
          <p:cNvPr id="6" name="Tiêu đề 1">
            <a:extLst>
              <a:ext uri="{FF2B5EF4-FFF2-40B4-BE49-F238E27FC236}">
                <a16:creationId xmlns:a16="http://schemas.microsoft.com/office/drawing/2014/main" id="{7455B590-88B7-4560-A3E1-CBEBD36DB884}"/>
              </a:ext>
            </a:extLst>
          </p:cNvPr>
          <p:cNvSpPr txBox="1">
            <a:spLocks/>
          </p:cNvSpPr>
          <p:nvPr/>
        </p:nvSpPr>
        <p:spPr>
          <a:xfrm>
            <a:off x="1036320" y="1436439"/>
            <a:ext cx="6187439" cy="8693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alibri Light (Headings)"/>
                <a:ea typeface="+mj-ea"/>
                <a:cs typeface="+mj-cs"/>
              </a:defRPr>
            </a:lvl1pPr>
          </a:lstStyle>
          <a:p>
            <a:endParaRPr lang="en-US" sz="2400" dirty="0">
              <a:latin typeface="Arial" panose="020B0604020202020204" pitchFamily="34" charset="0"/>
              <a:cs typeface="Arial" panose="020B0604020202020204" pitchFamily="34" charset="0"/>
            </a:endParaRPr>
          </a:p>
        </p:txBody>
      </p:sp>
      <p:pic>
        <p:nvPicPr>
          <p:cNvPr id="1026" name="Picture 1">
            <a:extLst>
              <a:ext uri="{FF2B5EF4-FFF2-40B4-BE49-F238E27FC236}">
                <a16:creationId xmlns:a16="http://schemas.microsoft.com/office/drawing/2014/main" id="{55EA6535-C92D-4273-8E1B-99CED06C77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320" y="2712969"/>
            <a:ext cx="11068982" cy="183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Hình chữ nhật 7">
            <a:extLst>
              <a:ext uri="{FF2B5EF4-FFF2-40B4-BE49-F238E27FC236}">
                <a16:creationId xmlns:a16="http://schemas.microsoft.com/office/drawing/2014/main" id="{7421B976-A8FB-4289-A497-B7EE5A830D29}"/>
              </a:ext>
            </a:extLst>
          </p:cNvPr>
          <p:cNvSpPr/>
          <p:nvPr/>
        </p:nvSpPr>
        <p:spPr>
          <a:xfrm>
            <a:off x="5364480" y="5290372"/>
            <a:ext cx="1463040" cy="10401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nh chữ nhật 8">
            <a:extLst>
              <a:ext uri="{FF2B5EF4-FFF2-40B4-BE49-F238E27FC236}">
                <a16:creationId xmlns:a16="http://schemas.microsoft.com/office/drawing/2014/main" id="{57F21FA0-CA05-4493-9BA5-8BBA7E33E511}"/>
              </a:ext>
            </a:extLst>
          </p:cNvPr>
          <p:cNvSpPr/>
          <p:nvPr/>
        </p:nvSpPr>
        <p:spPr>
          <a:xfrm>
            <a:off x="6657509" y="818660"/>
            <a:ext cx="1463040" cy="10401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4085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ình chữ nhật 5">
            <a:extLst>
              <a:ext uri="{FF2B5EF4-FFF2-40B4-BE49-F238E27FC236}">
                <a16:creationId xmlns:a16="http://schemas.microsoft.com/office/drawing/2014/main" id="{D69FA46E-7FD3-491A-8349-085E77CC0E44}"/>
              </a:ext>
            </a:extLst>
          </p:cNvPr>
          <p:cNvSpPr/>
          <p:nvPr/>
        </p:nvSpPr>
        <p:spPr>
          <a:xfrm>
            <a:off x="5990589" y="5611956"/>
            <a:ext cx="787399" cy="333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CBA09299-DB9D-4A81-A895-72FE91A44040}"/>
              </a:ext>
            </a:extLst>
          </p:cNvPr>
          <p:cNvSpPr>
            <a:spLocks noGrp="1"/>
          </p:cNvSpPr>
          <p:nvPr>
            <p:ph type="title"/>
          </p:nvPr>
        </p:nvSpPr>
        <p:spPr>
          <a:xfrm>
            <a:off x="1120140" y="626124"/>
            <a:ext cx="10248899" cy="703279"/>
          </a:xfrm>
        </p:spPr>
        <p:txBody>
          <a:bodyPr>
            <a:normAutofit/>
          </a:bodyPr>
          <a:lstStyle/>
          <a:p>
            <a:r>
              <a:rPr lang="en-US" sz="3600" dirty="0">
                <a:latin typeface="Arial" panose="020B0604020202020204" pitchFamily="34" charset="0"/>
                <a:cs typeface="Arial" panose="020B0604020202020204" pitchFamily="34" charset="0"/>
              </a:rPr>
              <a:t>4. Implementation constraints</a:t>
            </a:r>
          </a:p>
        </p:txBody>
      </p:sp>
      <p:sp>
        <p:nvSpPr>
          <p:cNvPr id="3" name="Hình chữ nhật 2">
            <a:extLst>
              <a:ext uri="{FF2B5EF4-FFF2-40B4-BE49-F238E27FC236}">
                <a16:creationId xmlns:a16="http://schemas.microsoft.com/office/drawing/2014/main" id="{9F87A803-7D18-4B86-87D0-66F5FF9FDA4A}"/>
              </a:ext>
            </a:extLst>
          </p:cNvPr>
          <p:cNvSpPr/>
          <p:nvPr/>
        </p:nvSpPr>
        <p:spPr>
          <a:xfrm>
            <a:off x="1048338" y="1359194"/>
            <a:ext cx="10671900" cy="5632311"/>
          </a:xfrm>
          <a:prstGeom prst="rect">
            <a:avLst/>
          </a:prstGeom>
        </p:spPr>
        <p:txBody>
          <a:bodyPr wrap="square">
            <a:spAutoFit/>
          </a:bodyPr>
          <a:lstStyle/>
          <a:p>
            <a:pPr marL="180340" algn="just">
              <a:spcAft>
                <a:spcPts val="0"/>
              </a:spcAft>
            </a:pPr>
            <a:r>
              <a:rPr lang="en-US" sz="2400" b="1" dirty="0">
                <a:latin typeface="Arial" panose="020B0604020202020204" pitchFamily="34" charset="0"/>
                <a:ea typeface="Calibri" panose="020F0502020204030204" pitchFamily="34" charset="0"/>
                <a:cs typeface="Arial" panose="020B0604020202020204" pitchFamily="34" charset="0"/>
              </a:rPr>
              <a:t>Hardware</a:t>
            </a:r>
            <a:endParaRPr lang="en-US" sz="2400" dirty="0">
              <a:latin typeface="Arial" panose="020B0604020202020204" pitchFamily="34" charset="0"/>
              <a:ea typeface="Calibri" panose="020F0502020204030204" pitchFamily="34" charset="0"/>
              <a:cs typeface="Arial" panose="020B0604020202020204" pitchFamily="34" charset="0"/>
            </a:endParaRPr>
          </a:p>
          <a:p>
            <a:pPr marL="523240" indent="-342900" algn="just">
              <a:spcAft>
                <a:spcPts val="0"/>
              </a:spcAft>
              <a:buFontTx/>
              <a:buChar char="-"/>
            </a:pPr>
            <a:r>
              <a:rPr lang="en-US" sz="2400" dirty="0">
                <a:latin typeface="Arial" panose="020B0604020202020204" pitchFamily="34" charset="0"/>
                <a:ea typeface="Calibri" panose="020F0502020204030204" pitchFamily="34" charset="0"/>
                <a:cs typeface="Arial" panose="020B0604020202020204" pitchFamily="34" charset="0"/>
              </a:rPr>
              <a:t>Server side:</a:t>
            </a:r>
          </a:p>
          <a:p>
            <a:pPr marL="980440" lvl="1" indent="-342900" algn="just">
              <a:buFontTx/>
              <a:buChar char="-"/>
            </a:pPr>
            <a:r>
              <a:rPr lang="en-US" sz="2400" dirty="0">
                <a:latin typeface="Arial" panose="020B0604020202020204" pitchFamily="34" charset="0"/>
                <a:ea typeface="Calibri" panose="020F0502020204030204" pitchFamily="34" charset="0"/>
                <a:cs typeface="Arial" panose="020B0604020202020204" pitchFamily="34" charset="0"/>
              </a:rPr>
              <a:t>Operating system: Windows 7 or above</a:t>
            </a:r>
          </a:p>
          <a:p>
            <a:pPr marL="980440" lvl="1" indent="-342900" algn="just">
              <a:buFontTx/>
              <a:buChar char="-"/>
            </a:pPr>
            <a:r>
              <a:rPr lang="en-US" sz="2400" dirty="0">
                <a:latin typeface="Arial" panose="020B0604020202020204" pitchFamily="34" charset="0"/>
                <a:ea typeface="Calibri" panose="020F0502020204030204" pitchFamily="34" charset="0"/>
                <a:cs typeface="Arial" panose="020B0604020202020204" pitchFamily="34" charset="0"/>
              </a:rPr>
              <a:t>Processor: 2Ghz or faster</a:t>
            </a:r>
          </a:p>
          <a:p>
            <a:pPr marL="980440" lvl="1" indent="-342900" algn="just">
              <a:buFontTx/>
              <a:buChar char="-"/>
            </a:pPr>
            <a:r>
              <a:rPr lang="en-US" sz="2400" dirty="0">
                <a:latin typeface="Arial" panose="020B0604020202020204" pitchFamily="34" charset="0"/>
                <a:ea typeface="Calibri" panose="020F0502020204030204" pitchFamily="34" charset="0"/>
                <a:cs typeface="Arial" panose="020B0604020202020204" pitchFamily="34" charset="0"/>
              </a:rPr>
              <a:t>Hard disk: 1 TB</a:t>
            </a:r>
          </a:p>
          <a:p>
            <a:pPr marL="980440" lvl="1" indent="-342900" algn="just">
              <a:buFontTx/>
              <a:buChar char="-"/>
            </a:pPr>
            <a:r>
              <a:rPr lang="en-US" sz="2400" dirty="0">
                <a:latin typeface="Arial" panose="020B0604020202020204" pitchFamily="34" charset="0"/>
                <a:ea typeface="Calibri" panose="020F0502020204030204" pitchFamily="34" charset="0"/>
                <a:cs typeface="Arial" panose="020B0604020202020204" pitchFamily="34" charset="0"/>
              </a:rPr>
              <a:t>RAM: 8 GB or above</a:t>
            </a:r>
          </a:p>
          <a:p>
            <a:pPr marL="980440" lvl="1" indent="-342900" algn="just">
              <a:buFontTx/>
              <a:buChar char="-"/>
            </a:pPr>
            <a:r>
              <a:rPr lang="en-US" sz="2400" dirty="0">
                <a:latin typeface="Arial" panose="020B0604020202020204" pitchFamily="34" charset="0"/>
                <a:ea typeface="Calibri" panose="020F0502020204030204" pitchFamily="34" charset="0"/>
                <a:cs typeface="Arial" panose="020B0604020202020204" pitchFamily="34" charset="0"/>
              </a:rPr>
              <a:t>Database capacity: 8GB</a:t>
            </a:r>
          </a:p>
          <a:p>
            <a:pPr marL="523240" indent="-342900" algn="just">
              <a:spcAft>
                <a:spcPts val="0"/>
              </a:spcAft>
              <a:buFontTx/>
              <a:buChar char="-"/>
            </a:pPr>
            <a:r>
              <a:rPr lang="en-US" sz="2400" dirty="0">
                <a:latin typeface="Arial" panose="020B0604020202020204" pitchFamily="34" charset="0"/>
                <a:ea typeface="Calibri" panose="020F0502020204030204" pitchFamily="34" charset="0"/>
                <a:cs typeface="Arial" panose="020B0604020202020204" pitchFamily="34" charset="0"/>
              </a:rPr>
              <a:t>Client Side:</a:t>
            </a:r>
          </a:p>
          <a:p>
            <a:pPr marL="980440" lvl="1" indent="-342900" algn="just">
              <a:buFontTx/>
              <a:buChar char="-"/>
            </a:pPr>
            <a:r>
              <a:rPr lang="en-US" sz="2400" dirty="0">
                <a:latin typeface="Arial" panose="020B0604020202020204" pitchFamily="34" charset="0"/>
                <a:ea typeface="Calibri" panose="020F0502020204030204" pitchFamily="34" charset="0"/>
                <a:cs typeface="Arial" panose="020B0604020202020204" pitchFamily="34" charset="0"/>
              </a:rPr>
              <a:t>Operating system: Windows 7 or above</a:t>
            </a:r>
          </a:p>
          <a:p>
            <a:pPr marL="980440" lvl="1" indent="-342900" algn="just">
              <a:buFontTx/>
              <a:buChar char="-"/>
            </a:pPr>
            <a:r>
              <a:rPr lang="en-US" sz="2400" dirty="0">
                <a:latin typeface="Arial" panose="020B0604020202020204" pitchFamily="34" charset="0"/>
                <a:ea typeface="Calibri" panose="020F0502020204030204" pitchFamily="34" charset="0"/>
                <a:cs typeface="Arial" panose="020B0604020202020204" pitchFamily="34" charset="0"/>
              </a:rPr>
              <a:t>Processor: 2Ghz or faster</a:t>
            </a:r>
          </a:p>
          <a:p>
            <a:pPr marL="980440" lvl="1" indent="-342900" algn="just">
              <a:buFontTx/>
              <a:buChar char="-"/>
            </a:pPr>
            <a:r>
              <a:rPr lang="en-US" sz="2400" dirty="0">
                <a:latin typeface="Arial" panose="020B0604020202020204" pitchFamily="34" charset="0"/>
                <a:ea typeface="Calibri" panose="020F0502020204030204" pitchFamily="34" charset="0"/>
                <a:cs typeface="Arial" panose="020B0604020202020204" pitchFamily="34" charset="0"/>
              </a:rPr>
              <a:t>RAM: 8 GB or above</a:t>
            </a:r>
          </a:p>
          <a:p>
            <a:pPr marL="980440" lvl="1" indent="-342900" algn="just">
              <a:buFontTx/>
              <a:buChar char="-"/>
            </a:pPr>
            <a:endParaRPr lang="en-US" sz="2400" dirty="0">
              <a:latin typeface="Arial" panose="020B0604020202020204" pitchFamily="34" charset="0"/>
              <a:ea typeface="Calibri" panose="020F0502020204030204" pitchFamily="34" charset="0"/>
              <a:cs typeface="Arial" panose="020B0604020202020204" pitchFamily="34" charset="0"/>
            </a:endParaRPr>
          </a:p>
          <a:p>
            <a:pPr marL="637540" lvl="1" algn="just"/>
            <a:endParaRPr lang="en-US" sz="2400" dirty="0">
              <a:latin typeface="Arial" panose="020B0604020202020204" pitchFamily="34" charset="0"/>
              <a:ea typeface="Calibri" panose="020F0502020204030204" pitchFamily="34" charset="0"/>
              <a:cs typeface="Arial" panose="020B0604020202020204" pitchFamily="34" charset="0"/>
            </a:endParaRPr>
          </a:p>
          <a:p>
            <a:pPr marL="180340" algn="just">
              <a:spcAft>
                <a:spcPts val="0"/>
              </a:spcAft>
            </a:pPr>
            <a:endParaRPr lang="en-US" sz="2400" dirty="0">
              <a:latin typeface="Arial" panose="020B0604020202020204" pitchFamily="34" charset="0"/>
              <a:ea typeface="Calibri" panose="020F0502020204030204" pitchFamily="34" charset="0"/>
              <a:cs typeface="Arial" panose="020B0604020202020204" pitchFamily="34" charset="0"/>
            </a:endParaRPr>
          </a:p>
          <a:p>
            <a:pPr marL="180340" algn="just">
              <a:spcAft>
                <a:spcPts val="0"/>
              </a:spcAft>
            </a:pPr>
            <a:endParaRPr lang="en-US" sz="2400" dirty="0">
              <a:latin typeface="Arial" panose="020B0604020202020204" pitchFamily="34" charset="0"/>
              <a:ea typeface="Calibri" panose="020F0502020204030204" pitchFamily="34" charset="0"/>
              <a:cs typeface="Arial" panose="020B0604020202020204" pitchFamily="34" charset="0"/>
            </a:endParaRPr>
          </a:p>
        </p:txBody>
      </p:sp>
      <p:sp>
        <p:nvSpPr>
          <p:cNvPr id="4" name="Hình chữ nhật 3">
            <a:extLst>
              <a:ext uri="{FF2B5EF4-FFF2-40B4-BE49-F238E27FC236}">
                <a16:creationId xmlns:a16="http://schemas.microsoft.com/office/drawing/2014/main" id="{385A0B14-39EF-4CE2-BD04-6A912F092C55}"/>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5" name="Hình chữ nhật 4">
            <a:extLst>
              <a:ext uri="{FF2B5EF4-FFF2-40B4-BE49-F238E27FC236}">
                <a16:creationId xmlns:a16="http://schemas.microsoft.com/office/drawing/2014/main" id="{2F807636-5ADC-4FF2-A5E2-21E10CDA641B}"/>
              </a:ext>
            </a:extLst>
          </p:cNvPr>
          <p:cNvSpPr/>
          <p:nvPr/>
        </p:nvSpPr>
        <p:spPr>
          <a:xfrm>
            <a:off x="6926073" y="1192356"/>
            <a:ext cx="787399" cy="333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059676"/>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ình chữ nhật 5">
            <a:extLst>
              <a:ext uri="{FF2B5EF4-FFF2-40B4-BE49-F238E27FC236}">
                <a16:creationId xmlns:a16="http://schemas.microsoft.com/office/drawing/2014/main" id="{D69FA46E-7FD3-491A-8349-085E77CC0E44}"/>
              </a:ext>
            </a:extLst>
          </p:cNvPr>
          <p:cNvSpPr/>
          <p:nvPr/>
        </p:nvSpPr>
        <p:spPr>
          <a:xfrm>
            <a:off x="5990589" y="5611956"/>
            <a:ext cx="787399" cy="333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CBA09299-DB9D-4A81-A895-72FE91A44040}"/>
              </a:ext>
            </a:extLst>
          </p:cNvPr>
          <p:cNvSpPr>
            <a:spLocks noGrp="1"/>
          </p:cNvSpPr>
          <p:nvPr>
            <p:ph type="title"/>
          </p:nvPr>
        </p:nvSpPr>
        <p:spPr>
          <a:xfrm>
            <a:off x="1120140" y="626124"/>
            <a:ext cx="10248899" cy="703279"/>
          </a:xfrm>
        </p:spPr>
        <p:txBody>
          <a:bodyPr>
            <a:normAutofit/>
          </a:bodyPr>
          <a:lstStyle/>
          <a:p>
            <a:r>
              <a:rPr lang="en-US" sz="3600" dirty="0">
                <a:latin typeface="Arial" panose="020B0604020202020204" pitchFamily="34" charset="0"/>
                <a:cs typeface="Arial" panose="020B0604020202020204" pitchFamily="34" charset="0"/>
              </a:rPr>
              <a:t>4. Implementation constraints(Cont.)</a:t>
            </a:r>
          </a:p>
        </p:txBody>
      </p:sp>
      <p:sp>
        <p:nvSpPr>
          <p:cNvPr id="3" name="Hình chữ nhật 2">
            <a:extLst>
              <a:ext uri="{FF2B5EF4-FFF2-40B4-BE49-F238E27FC236}">
                <a16:creationId xmlns:a16="http://schemas.microsoft.com/office/drawing/2014/main" id="{9F87A803-7D18-4B86-87D0-66F5FF9FDA4A}"/>
              </a:ext>
            </a:extLst>
          </p:cNvPr>
          <p:cNvSpPr/>
          <p:nvPr/>
        </p:nvSpPr>
        <p:spPr>
          <a:xfrm>
            <a:off x="1734138" y="2277844"/>
            <a:ext cx="10671900" cy="3416320"/>
          </a:xfrm>
          <a:prstGeom prst="rect">
            <a:avLst/>
          </a:prstGeom>
        </p:spPr>
        <p:txBody>
          <a:bodyPr wrap="square">
            <a:spAutoFit/>
          </a:bodyPr>
          <a:lstStyle/>
          <a:p>
            <a:pPr marL="180340" algn="just">
              <a:spcAft>
                <a:spcPts val="0"/>
              </a:spcAft>
            </a:pPr>
            <a:r>
              <a:rPr lang="en-US" sz="2400" b="1" dirty="0">
                <a:latin typeface="Arial" panose="020B0604020202020204" pitchFamily="34" charset="0"/>
                <a:ea typeface="Calibri" panose="020F0502020204030204" pitchFamily="34" charset="0"/>
                <a:cs typeface="Arial" panose="020B0604020202020204" pitchFamily="34" charset="0"/>
              </a:rPr>
              <a:t>Software</a:t>
            </a:r>
            <a:endParaRPr lang="en-US" sz="2400" dirty="0">
              <a:latin typeface="Arial" panose="020B0604020202020204" pitchFamily="34" charset="0"/>
              <a:ea typeface="Calibri" panose="020F0502020204030204" pitchFamily="34" charset="0"/>
              <a:cs typeface="Arial" panose="020B0604020202020204" pitchFamily="34" charset="0"/>
            </a:endParaRPr>
          </a:p>
          <a:p>
            <a:pPr marL="637540" lvl="1" algn="just"/>
            <a:r>
              <a:rPr lang="en-US" sz="2400" dirty="0">
                <a:latin typeface="Arial" panose="020B0604020202020204" pitchFamily="34" charset="0"/>
                <a:ea typeface="Calibri" panose="020F0502020204030204" pitchFamily="34" charset="0"/>
                <a:cs typeface="Arial" panose="020B0604020202020204" pitchFamily="34" charset="0"/>
              </a:rPr>
              <a:t>Operation system: Windows 7 or above</a:t>
            </a:r>
          </a:p>
          <a:p>
            <a:pPr marL="637540" lvl="1" algn="just"/>
            <a:r>
              <a:rPr lang="en-US" sz="2400" dirty="0">
                <a:latin typeface="Arial" panose="020B0604020202020204" pitchFamily="34" charset="0"/>
                <a:ea typeface="Calibri" panose="020F0502020204030204" pitchFamily="34" charset="0"/>
                <a:cs typeface="Arial" panose="020B0604020202020204" pitchFamily="34" charset="0"/>
              </a:rPr>
              <a:t>Language: PHP, </a:t>
            </a:r>
            <a:r>
              <a:rPr lang="en-US" sz="2400" dirty="0" err="1">
                <a:latin typeface="Arial" panose="020B0604020202020204" pitchFamily="34" charset="0"/>
                <a:ea typeface="Calibri" panose="020F0502020204030204" pitchFamily="34" charset="0"/>
                <a:cs typeface="Arial" panose="020B0604020202020204" pitchFamily="34" charset="0"/>
              </a:rPr>
              <a:t>ReactJs</a:t>
            </a:r>
            <a:endParaRPr lang="en-US" sz="2400" dirty="0">
              <a:latin typeface="Arial" panose="020B0604020202020204" pitchFamily="34" charset="0"/>
              <a:ea typeface="Calibri" panose="020F0502020204030204" pitchFamily="34" charset="0"/>
              <a:cs typeface="Arial" panose="020B0604020202020204" pitchFamily="34" charset="0"/>
            </a:endParaRPr>
          </a:p>
          <a:p>
            <a:pPr marL="637540" lvl="1" algn="just"/>
            <a:r>
              <a:rPr lang="en-US" sz="2400" dirty="0">
                <a:latin typeface="Arial" panose="020B0604020202020204" pitchFamily="34" charset="0"/>
                <a:ea typeface="Calibri" panose="020F0502020204030204" pitchFamily="34" charset="0"/>
                <a:cs typeface="Arial" panose="020B0604020202020204" pitchFamily="34" charset="0"/>
              </a:rPr>
              <a:t>Database management: </a:t>
            </a:r>
            <a:r>
              <a:rPr lang="en-US" sz="2400" dirty="0">
                <a:solidFill>
                  <a:schemeClr val="dk1"/>
                </a:solidFill>
              </a:rPr>
              <a:t>PostgreSQL, </a:t>
            </a:r>
            <a:r>
              <a:rPr lang="en-US" sz="2400" dirty="0" err="1">
                <a:solidFill>
                  <a:schemeClr val="dk1"/>
                </a:solidFill>
              </a:rPr>
              <a:t>Mysql</a:t>
            </a:r>
            <a:endParaRPr lang="en-US" sz="2400" dirty="0">
              <a:solidFill>
                <a:schemeClr val="dk1"/>
              </a:solidFill>
            </a:endParaRPr>
          </a:p>
          <a:p>
            <a:pPr marL="637540" lvl="1" algn="just"/>
            <a:r>
              <a:rPr lang="en-US" sz="2400" dirty="0">
                <a:solidFill>
                  <a:schemeClr val="dk1"/>
                </a:solidFill>
                <a:latin typeface="Arial" panose="020B0604020202020204" pitchFamily="34" charset="0"/>
                <a:ea typeface="Calibri" panose="020F0502020204030204" pitchFamily="34" charset="0"/>
                <a:cs typeface="Arial" panose="020B0604020202020204" pitchFamily="34" charset="0"/>
              </a:rPr>
              <a:t>For website: Buy domain, update server</a:t>
            </a:r>
          </a:p>
          <a:p>
            <a:pPr marL="637540" lvl="1" algn="just"/>
            <a:r>
              <a:rPr lang="en-US" sz="2400" dirty="0">
                <a:solidFill>
                  <a:schemeClr val="dk1"/>
                </a:solidFill>
                <a:latin typeface="Arial" panose="020B0604020202020204" pitchFamily="34" charset="0"/>
                <a:ea typeface="Calibri" panose="020F0502020204030204" pitchFamily="34" charset="0"/>
                <a:cs typeface="Arial" panose="020B0604020202020204" pitchFamily="34" charset="0"/>
              </a:rPr>
              <a:t>Run in all of devices</a:t>
            </a:r>
          </a:p>
          <a:p>
            <a:pPr marL="637540" lvl="1" algn="just"/>
            <a:endParaRPr lang="en-US" sz="2400" dirty="0">
              <a:latin typeface="Arial" panose="020B0604020202020204" pitchFamily="34" charset="0"/>
              <a:ea typeface="Calibri" panose="020F0502020204030204" pitchFamily="34" charset="0"/>
              <a:cs typeface="Arial" panose="020B0604020202020204" pitchFamily="34" charset="0"/>
            </a:endParaRPr>
          </a:p>
          <a:p>
            <a:pPr marL="180340" algn="just">
              <a:spcAft>
                <a:spcPts val="0"/>
              </a:spcAft>
            </a:pPr>
            <a:endParaRPr lang="en-US" sz="2400" dirty="0">
              <a:latin typeface="Arial" panose="020B0604020202020204" pitchFamily="34" charset="0"/>
              <a:ea typeface="Calibri" panose="020F0502020204030204" pitchFamily="34" charset="0"/>
              <a:cs typeface="Arial" panose="020B0604020202020204" pitchFamily="34" charset="0"/>
            </a:endParaRPr>
          </a:p>
          <a:p>
            <a:pPr marL="180340" algn="just">
              <a:spcAft>
                <a:spcPts val="0"/>
              </a:spcAft>
            </a:pPr>
            <a:endParaRPr lang="en-US" sz="2400" dirty="0">
              <a:latin typeface="Arial" panose="020B0604020202020204" pitchFamily="34" charset="0"/>
              <a:ea typeface="Calibri" panose="020F0502020204030204" pitchFamily="34" charset="0"/>
              <a:cs typeface="Arial" panose="020B0604020202020204" pitchFamily="34" charset="0"/>
            </a:endParaRPr>
          </a:p>
        </p:txBody>
      </p:sp>
      <p:sp>
        <p:nvSpPr>
          <p:cNvPr id="4" name="Hình chữ nhật 3">
            <a:extLst>
              <a:ext uri="{FF2B5EF4-FFF2-40B4-BE49-F238E27FC236}">
                <a16:creationId xmlns:a16="http://schemas.microsoft.com/office/drawing/2014/main" id="{385A0B14-39EF-4CE2-BD04-6A912F092C55}"/>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5" name="Hình chữ nhật 4">
            <a:extLst>
              <a:ext uri="{FF2B5EF4-FFF2-40B4-BE49-F238E27FC236}">
                <a16:creationId xmlns:a16="http://schemas.microsoft.com/office/drawing/2014/main" id="{2F807636-5ADC-4FF2-A5E2-21E10CDA641B}"/>
              </a:ext>
            </a:extLst>
          </p:cNvPr>
          <p:cNvSpPr/>
          <p:nvPr/>
        </p:nvSpPr>
        <p:spPr>
          <a:xfrm>
            <a:off x="6926073" y="1192356"/>
            <a:ext cx="787399" cy="333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059394"/>
      </p:ext>
    </p:extLst>
  </p:cSld>
  <p:clrMapOvr>
    <a:masterClrMapping/>
  </p:clrMapOvr>
  <p:transition spd="slow">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nh chữ nhật 2">
            <a:extLst>
              <a:ext uri="{FF2B5EF4-FFF2-40B4-BE49-F238E27FC236}">
                <a16:creationId xmlns:a16="http://schemas.microsoft.com/office/drawing/2014/main" id="{241D5E9E-7761-4D76-B451-24CAB6A1AA27}"/>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4" name="Hình chữ nhật 3">
            <a:extLst>
              <a:ext uri="{FF2B5EF4-FFF2-40B4-BE49-F238E27FC236}">
                <a16:creationId xmlns:a16="http://schemas.microsoft.com/office/drawing/2014/main" id="{578D461D-32F2-4689-9748-17FD3AD91001}"/>
              </a:ext>
            </a:extLst>
          </p:cNvPr>
          <p:cNvSpPr/>
          <p:nvPr/>
        </p:nvSpPr>
        <p:spPr>
          <a:xfrm>
            <a:off x="2259328" y="2776417"/>
            <a:ext cx="5132072" cy="1305165"/>
          </a:xfrm>
          <a:prstGeom prst="rect">
            <a:avLst/>
          </a:prstGeom>
        </p:spPr>
        <p:txBody>
          <a:bodyPr wrap="square">
            <a:spAutoFit/>
          </a:bodyPr>
          <a:lstStyle/>
          <a:p>
            <a:pPr marL="457200" lvl="0" indent="-457200">
              <a:lnSpc>
                <a:spcPct val="150000"/>
              </a:lnSpc>
              <a:spcAft>
                <a:spcPts val="0"/>
              </a:spcAft>
              <a:buFont typeface="+mj-lt"/>
              <a:buAutoNum type="arabicParenR"/>
            </a:pPr>
            <a:r>
              <a:rPr lang="en-US" sz="2800" dirty="0">
                <a:latin typeface="Arial" panose="020B0604020202020204" pitchFamily="34" charset="0"/>
                <a:ea typeface="Calibri" panose="020F0502020204030204" pitchFamily="34" charset="0"/>
                <a:cs typeface="Arial" panose="020B0604020202020204" pitchFamily="34" charset="0"/>
              </a:rPr>
              <a:t> Project benefits</a:t>
            </a:r>
          </a:p>
          <a:p>
            <a:pPr marL="457200" indent="-457200">
              <a:lnSpc>
                <a:spcPct val="150000"/>
              </a:lnSpc>
              <a:buFont typeface="+mj-lt"/>
              <a:buAutoNum type="arabicParenR"/>
            </a:pPr>
            <a:r>
              <a:rPr lang="en-US" sz="2800" dirty="0">
                <a:latin typeface="Arial" panose="020B0604020202020204" pitchFamily="34" charset="0"/>
                <a:ea typeface="Calibri" panose="020F0502020204030204" pitchFamily="34" charset="0"/>
                <a:cs typeface="Arial" panose="020B0604020202020204" pitchFamily="34" charset="0"/>
              </a:rPr>
              <a:t> Costs</a:t>
            </a:r>
          </a:p>
        </p:txBody>
      </p:sp>
      <p:sp>
        <p:nvSpPr>
          <p:cNvPr id="6" name="Hình chữ nhật 5">
            <a:extLst>
              <a:ext uri="{FF2B5EF4-FFF2-40B4-BE49-F238E27FC236}">
                <a16:creationId xmlns:a16="http://schemas.microsoft.com/office/drawing/2014/main" id="{9E627DA7-CE6E-464D-A6E4-85864B2D3EC5}"/>
              </a:ext>
            </a:extLst>
          </p:cNvPr>
          <p:cNvSpPr/>
          <p:nvPr/>
        </p:nvSpPr>
        <p:spPr>
          <a:xfrm>
            <a:off x="6858000" y="1188231"/>
            <a:ext cx="533400" cy="3793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ình chữ nhật 6">
            <a:extLst>
              <a:ext uri="{FF2B5EF4-FFF2-40B4-BE49-F238E27FC236}">
                <a16:creationId xmlns:a16="http://schemas.microsoft.com/office/drawing/2014/main" id="{C3BC1BC5-AF84-4229-A997-DEDDD9CD5705}"/>
              </a:ext>
            </a:extLst>
          </p:cNvPr>
          <p:cNvSpPr/>
          <p:nvPr/>
        </p:nvSpPr>
        <p:spPr>
          <a:xfrm>
            <a:off x="5364480" y="5290372"/>
            <a:ext cx="1463040" cy="10401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talian bakery: an introduction to Italian bakery traditionItalian ...">
            <a:extLst>
              <a:ext uri="{FF2B5EF4-FFF2-40B4-BE49-F238E27FC236}">
                <a16:creationId xmlns:a16="http://schemas.microsoft.com/office/drawing/2014/main" id="{1843D1D2-AFFC-4D05-ACB6-2C87CF881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700" y="2683683"/>
            <a:ext cx="4476748" cy="298608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 name="Tiêu đề 1">
            <a:extLst>
              <a:ext uri="{FF2B5EF4-FFF2-40B4-BE49-F238E27FC236}">
                <a16:creationId xmlns:a16="http://schemas.microsoft.com/office/drawing/2014/main" id="{F506E815-919B-42E7-8A84-E29F2FEECF7F}"/>
              </a:ext>
            </a:extLst>
          </p:cNvPr>
          <p:cNvSpPr>
            <a:spLocks noGrp="1"/>
          </p:cNvSpPr>
          <p:nvPr>
            <p:ph type="title"/>
          </p:nvPr>
        </p:nvSpPr>
        <p:spPr>
          <a:xfrm>
            <a:off x="971550" y="864348"/>
            <a:ext cx="10248899" cy="703279"/>
          </a:xfrm>
        </p:spPr>
        <p:txBody>
          <a:bodyPr>
            <a:normAutofit/>
          </a:bodyPr>
          <a:lstStyle/>
          <a:p>
            <a:r>
              <a:rPr lang="en-US" sz="3600" dirty="0">
                <a:latin typeface="Arial" panose="020B0604020202020204" pitchFamily="34" charset="0"/>
                <a:cs typeface="Arial" panose="020B0604020202020204" pitchFamily="34" charset="0"/>
              </a:rPr>
              <a:t>IX. Project benefits and costs</a:t>
            </a:r>
          </a:p>
        </p:txBody>
      </p:sp>
    </p:spTree>
    <p:extLst>
      <p:ext uri="{BB962C8B-B14F-4D97-AF65-F5344CB8AC3E}">
        <p14:creationId xmlns:p14="http://schemas.microsoft.com/office/powerpoint/2010/main" val="313639864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a:extLst>
              <a:ext uri="{FF2B5EF4-FFF2-40B4-BE49-F238E27FC236}">
                <a16:creationId xmlns:a16="http://schemas.microsoft.com/office/drawing/2014/main" id="{7F91BE70-59F8-44D0-B0A1-D775E0A56A10}"/>
              </a:ext>
            </a:extLst>
          </p:cNvPr>
          <p:cNvSpPr/>
          <p:nvPr/>
        </p:nvSpPr>
        <p:spPr>
          <a:xfrm>
            <a:off x="6591300" y="746760"/>
            <a:ext cx="1463040" cy="10401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7D1842F1-EC11-4450-A38B-DA2D08A92B18}"/>
              </a:ext>
            </a:extLst>
          </p:cNvPr>
          <p:cNvSpPr>
            <a:spLocks noGrp="1"/>
          </p:cNvSpPr>
          <p:nvPr>
            <p:ph type="title"/>
          </p:nvPr>
        </p:nvSpPr>
        <p:spPr>
          <a:xfrm>
            <a:off x="1089660" y="502919"/>
            <a:ext cx="10248899" cy="703279"/>
          </a:xfrm>
        </p:spPr>
        <p:txBody>
          <a:bodyPr>
            <a:normAutofit/>
          </a:bodyPr>
          <a:lstStyle/>
          <a:p>
            <a:r>
              <a:rPr lang="en-US" sz="3200" dirty="0">
                <a:latin typeface="Arial" panose="020B0604020202020204" pitchFamily="34" charset="0"/>
                <a:ea typeface="Calibri" panose="020F0502020204030204" pitchFamily="34" charset="0"/>
                <a:cs typeface="Arial" panose="020B0604020202020204" pitchFamily="34" charset="0"/>
              </a:rPr>
              <a:t> 1) Project benefits</a:t>
            </a:r>
            <a:endParaRPr lang="en-US" sz="3200" dirty="0"/>
          </a:p>
        </p:txBody>
      </p:sp>
      <p:sp>
        <p:nvSpPr>
          <p:cNvPr id="3" name="Hình chữ nhật 2">
            <a:extLst>
              <a:ext uri="{FF2B5EF4-FFF2-40B4-BE49-F238E27FC236}">
                <a16:creationId xmlns:a16="http://schemas.microsoft.com/office/drawing/2014/main" id="{0519F9E1-6E3C-44A6-A52B-49B66370D203}"/>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graphicFrame>
        <p:nvGraphicFramePr>
          <p:cNvPr id="4" name="Bảng 3">
            <a:extLst>
              <a:ext uri="{FF2B5EF4-FFF2-40B4-BE49-F238E27FC236}">
                <a16:creationId xmlns:a16="http://schemas.microsoft.com/office/drawing/2014/main" id="{357736D5-C3BE-4836-8FFC-44A63D11B450}"/>
              </a:ext>
            </a:extLst>
          </p:cNvPr>
          <p:cNvGraphicFramePr>
            <a:graphicFrameLocks noGrp="1"/>
          </p:cNvGraphicFramePr>
          <p:nvPr>
            <p:extLst>
              <p:ext uri="{D42A27DB-BD31-4B8C-83A1-F6EECF244321}">
                <p14:modId xmlns:p14="http://schemas.microsoft.com/office/powerpoint/2010/main" val="2117527066"/>
              </p:ext>
            </p:extLst>
          </p:nvPr>
        </p:nvGraphicFramePr>
        <p:xfrm>
          <a:off x="1482089" y="1500575"/>
          <a:ext cx="9464040" cy="4610665"/>
        </p:xfrm>
        <a:graphic>
          <a:graphicData uri="http://schemas.openxmlformats.org/drawingml/2006/table">
            <a:tbl>
              <a:tblPr firstRow="1">
                <a:tableStyleId>{F5AB1C69-6EDB-4FF4-983F-18BD219EF322}</a:tableStyleId>
              </a:tblPr>
              <a:tblGrid>
                <a:gridCol w="6333244">
                  <a:extLst>
                    <a:ext uri="{9D8B030D-6E8A-4147-A177-3AD203B41FA5}">
                      <a16:colId xmlns:a16="http://schemas.microsoft.com/office/drawing/2014/main" val="158549244"/>
                    </a:ext>
                  </a:extLst>
                </a:gridCol>
                <a:gridCol w="3130796">
                  <a:extLst>
                    <a:ext uri="{9D8B030D-6E8A-4147-A177-3AD203B41FA5}">
                      <a16:colId xmlns:a16="http://schemas.microsoft.com/office/drawing/2014/main" val="2717660500"/>
                    </a:ext>
                  </a:extLst>
                </a:gridCol>
              </a:tblGrid>
              <a:tr h="576882">
                <a:tc gridSpan="2">
                  <a:txBody>
                    <a:bodyPr/>
                    <a:lstStyle/>
                    <a:p>
                      <a:pPr algn="ctr">
                        <a:lnSpc>
                          <a:spcPct val="107000"/>
                        </a:lnSpc>
                        <a:spcAft>
                          <a:spcPts val="800"/>
                        </a:spcAft>
                      </a:pPr>
                      <a:r>
                        <a:rPr lang="vi-VN" sz="1600" dirty="0" err="1">
                          <a:effectLst/>
                          <a:latin typeface="Arial" panose="020B0604020202020204" pitchFamily="34" charset="0"/>
                          <a:cs typeface="Arial" panose="020B0604020202020204" pitchFamily="34" charset="0"/>
                        </a:rPr>
                        <a:t>Tangible</a:t>
                      </a:r>
                      <a:r>
                        <a:rPr lang="vi-VN" sz="1600" dirty="0">
                          <a:effectLst/>
                          <a:latin typeface="Arial" panose="020B0604020202020204" pitchFamily="34" charset="0"/>
                          <a:cs typeface="Arial" panose="020B0604020202020204" pitchFamily="34" charset="0"/>
                        </a:rPr>
                        <a:t> </a:t>
                      </a:r>
                      <a:r>
                        <a:rPr lang="vi-VN" sz="1600" dirty="0" err="1">
                          <a:effectLst/>
                          <a:latin typeface="Arial" panose="020B0604020202020204" pitchFamily="34" charset="0"/>
                          <a:cs typeface="Arial" panose="020B0604020202020204" pitchFamily="34" charset="0"/>
                        </a:rPr>
                        <a:t>benefits</a:t>
                      </a:r>
                      <a:endParaRPr lang="en-US"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964916597"/>
                  </a:ext>
                </a:extLst>
              </a:tr>
              <a:tr h="406120">
                <a:tc>
                  <a:txBody>
                    <a:bodyPr/>
                    <a:lstStyle/>
                    <a:p>
                      <a:pPr algn="just">
                        <a:lnSpc>
                          <a:spcPct val="107000"/>
                        </a:lnSpc>
                        <a:spcAft>
                          <a:spcPts val="800"/>
                        </a:spcAft>
                      </a:pPr>
                      <a:r>
                        <a:rPr lang="en-US" sz="1600" dirty="0">
                          <a:effectLst/>
                          <a:latin typeface="Arial" panose="020B0604020202020204" pitchFamily="34" charset="0"/>
                          <a:cs typeface="Arial" panose="020B0604020202020204" pitchFamily="34" charset="0"/>
                        </a:rPr>
                        <a:t> </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r">
                        <a:lnSpc>
                          <a:spcPct val="107000"/>
                        </a:lnSpc>
                        <a:spcAft>
                          <a:spcPts val="800"/>
                        </a:spcAft>
                      </a:pPr>
                      <a:r>
                        <a:rPr lang="vi-VN" sz="1600">
                          <a:effectLst/>
                          <a:latin typeface="Arial" panose="020B0604020202020204" pitchFamily="34" charset="0"/>
                          <a:cs typeface="Arial" panose="020B0604020202020204" pitchFamily="34" charset="0"/>
                        </a:rPr>
                        <a:t>Year 1 through 5</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10371481"/>
                  </a:ext>
                </a:extLst>
              </a:tr>
              <a:tr h="432030">
                <a:tc>
                  <a:txBody>
                    <a:bodyPr/>
                    <a:lstStyle/>
                    <a:p>
                      <a:pPr marL="342900" lvl="0" indent="-342900" algn="just">
                        <a:lnSpc>
                          <a:spcPct val="115000"/>
                        </a:lnSpc>
                        <a:spcAft>
                          <a:spcPts val="0"/>
                        </a:spcAft>
                        <a:buFont typeface="+mj-lt"/>
                        <a:buAutoNum type="alphaUcPeriod"/>
                      </a:pPr>
                      <a:r>
                        <a:rPr lang="en-US" sz="1600" dirty="0">
                          <a:effectLst/>
                          <a:latin typeface="Arial" panose="020B0604020202020204" pitchFamily="34" charset="0"/>
                          <a:cs typeface="Arial" panose="020B0604020202020204" pitchFamily="34" charset="0"/>
                        </a:rPr>
                        <a:t>Cost reduction and avoidance</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600" dirty="0">
                          <a:effectLst/>
                          <a:latin typeface="Arial" panose="020B0604020202020204" pitchFamily="34" charset="0"/>
                          <a:cs typeface="Arial" panose="020B0604020202020204" pitchFamily="34" charset="0"/>
                        </a:rPr>
                        <a:t>40,000,0</a:t>
                      </a:r>
                      <a:r>
                        <a:rPr lang="vi-VN" sz="1600" dirty="0">
                          <a:effectLst/>
                          <a:latin typeface="Arial" panose="020B0604020202020204" pitchFamily="34" charset="0"/>
                          <a:cs typeface="Arial" panose="020B0604020202020204" pitchFamily="34" charset="0"/>
                        </a:rPr>
                        <a:t>00</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vnd</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57811313"/>
                  </a:ext>
                </a:extLst>
              </a:tr>
              <a:tr h="432030">
                <a:tc>
                  <a:txBody>
                    <a:bodyPr/>
                    <a:lstStyle/>
                    <a:p>
                      <a:pPr marL="0" lvl="0" indent="0" algn="just">
                        <a:lnSpc>
                          <a:spcPct val="115000"/>
                        </a:lnSpc>
                        <a:spcAft>
                          <a:spcPts val="0"/>
                        </a:spcAft>
                        <a:buFont typeface="+mj-lt"/>
                        <a:buNone/>
                      </a:pPr>
                      <a:r>
                        <a:rPr lang="en-US" sz="1600" dirty="0">
                          <a:effectLst/>
                          <a:latin typeface="Arial" panose="020B0604020202020204" pitchFamily="34" charset="0"/>
                          <a:cs typeface="Arial" panose="020B0604020202020204" pitchFamily="34" charset="0"/>
                        </a:rPr>
                        <a:t>B.    Error reduction</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vi-VN" sz="1600" dirty="0">
                          <a:effectLst/>
                          <a:latin typeface="Arial" panose="020B0604020202020204" pitchFamily="34" charset="0"/>
                          <a:cs typeface="Arial" panose="020B0604020202020204" pitchFamily="34" charset="0"/>
                        </a:rPr>
                        <a:t>45</a:t>
                      </a:r>
                      <a:r>
                        <a:rPr lang="en-US" sz="1600" dirty="0">
                          <a:effectLst/>
                          <a:latin typeface="Arial" panose="020B0604020202020204" pitchFamily="34" charset="0"/>
                          <a:cs typeface="Arial" panose="020B0604020202020204" pitchFamily="34" charset="0"/>
                        </a:rPr>
                        <a:t>,</a:t>
                      </a:r>
                      <a:r>
                        <a:rPr lang="vi-VN" sz="1600" dirty="0">
                          <a:effectLst/>
                          <a:latin typeface="Arial" panose="020B0604020202020204" pitchFamily="34" charset="0"/>
                          <a:cs typeface="Arial" panose="020B0604020202020204" pitchFamily="34" charset="0"/>
                        </a:rPr>
                        <a:t>00</a:t>
                      </a:r>
                      <a:r>
                        <a:rPr lang="en-US" sz="1600" dirty="0">
                          <a:effectLst/>
                          <a:latin typeface="Arial" panose="020B0604020202020204" pitchFamily="34" charset="0"/>
                          <a:cs typeface="Arial" panose="020B0604020202020204" pitchFamily="34" charset="0"/>
                        </a:rPr>
                        <a:t>0,000 </a:t>
                      </a:r>
                      <a:r>
                        <a:rPr lang="en-US" sz="1600" dirty="0" err="1">
                          <a:effectLst/>
                          <a:latin typeface="Arial" panose="020B0604020202020204" pitchFamily="34" charset="0"/>
                          <a:cs typeface="Arial" panose="020B0604020202020204" pitchFamily="34" charset="0"/>
                        </a:rPr>
                        <a:t>vnd</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702256276"/>
                  </a:ext>
                </a:extLst>
              </a:tr>
              <a:tr h="432030">
                <a:tc>
                  <a:txBody>
                    <a:bodyPr/>
                    <a:lstStyle/>
                    <a:p>
                      <a:pPr marL="0" lvl="0" indent="0" algn="just">
                        <a:lnSpc>
                          <a:spcPct val="115000"/>
                        </a:lnSpc>
                        <a:spcAft>
                          <a:spcPts val="0"/>
                        </a:spcAft>
                        <a:buFont typeface="+mj-lt"/>
                        <a:buNone/>
                      </a:pPr>
                      <a:r>
                        <a:rPr lang="en-US" sz="1600" dirty="0">
                          <a:effectLst/>
                          <a:latin typeface="Arial" panose="020B0604020202020204" pitchFamily="34" charset="0"/>
                          <a:cs typeface="Arial" panose="020B0604020202020204" pitchFamily="34" charset="0"/>
                        </a:rPr>
                        <a:t>C.    Increased flexibility</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vi-VN" sz="1600">
                          <a:effectLst/>
                          <a:latin typeface="Arial" panose="020B0604020202020204" pitchFamily="34" charset="0"/>
                          <a:cs typeface="Arial" panose="020B0604020202020204" pitchFamily="34" charset="0"/>
                        </a:rPr>
                        <a:t>75</a:t>
                      </a:r>
                      <a:r>
                        <a:rPr lang="en-US" sz="1600">
                          <a:effectLst/>
                          <a:latin typeface="Arial" panose="020B0604020202020204" pitchFamily="34" charset="0"/>
                          <a:cs typeface="Arial" panose="020B0604020202020204" pitchFamily="34" charset="0"/>
                        </a:rPr>
                        <a:t>,0</a:t>
                      </a:r>
                      <a:r>
                        <a:rPr lang="vi-VN" sz="1600">
                          <a:effectLst/>
                          <a:latin typeface="Arial" panose="020B0604020202020204" pitchFamily="34" charset="0"/>
                          <a:cs typeface="Arial" panose="020B0604020202020204" pitchFamily="34" charset="0"/>
                        </a:rPr>
                        <a:t>00</a:t>
                      </a:r>
                      <a:r>
                        <a:rPr lang="en-US" sz="1600">
                          <a:effectLst/>
                          <a:latin typeface="Arial" panose="020B0604020202020204" pitchFamily="34" charset="0"/>
                          <a:cs typeface="Arial" panose="020B0604020202020204" pitchFamily="34" charset="0"/>
                        </a:rPr>
                        <a:t>,000 vnd</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69743200"/>
                  </a:ext>
                </a:extLst>
              </a:tr>
              <a:tr h="432030">
                <a:tc>
                  <a:txBody>
                    <a:bodyPr/>
                    <a:lstStyle/>
                    <a:p>
                      <a:pPr marL="0" lvl="0" indent="0" algn="just">
                        <a:lnSpc>
                          <a:spcPct val="115000"/>
                        </a:lnSpc>
                        <a:spcAft>
                          <a:spcPts val="0"/>
                        </a:spcAft>
                        <a:buFont typeface="+mj-lt"/>
                        <a:buNone/>
                      </a:pPr>
                      <a:r>
                        <a:rPr lang="en-US" sz="1600" dirty="0">
                          <a:effectLst/>
                          <a:latin typeface="Arial" panose="020B0604020202020204" pitchFamily="34" charset="0"/>
                          <a:cs typeface="Arial" panose="020B0604020202020204" pitchFamily="34" charset="0"/>
                        </a:rPr>
                        <a:t>D.    Increased speed of activity</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vi-VN" sz="1600">
                          <a:effectLst/>
                          <a:latin typeface="Arial" panose="020B0604020202020204" pitchFamily="34" charset="0"/>
                          <a:cs typeface="Arial" panose="020B0604020202020204" pitchFamily="34" charset="0"/>
                        </a:rPr>
                        <a:t>100,000,000</a:t>
                      </a:r>
                      <a:r>
                        <a:rPr lang="en-US" sz="1600">
                          <a:effectLst/>
                          <a:latin typeface="Arial" panose="020B0604020202020204" pitchFamily="34" charset="0"/>
                          <a:cs typeface="Arial" panose="020B0604020202020204" pitchFamily="34" charset="0"/>
                        </a:rPr>
                        <a:t> vnd</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371129711"/>
                  </a:ext>
                </a:extLst>
              </a:tr>
              <a:tr h="528556">
                <a:tc>
                  <a:txBody>
                    <a:bodyPr/>
                    <a:lstStyle/>
                    <a:p>
                      <a:pPr marL="0" lvl="0" indent="0" algn="just">
                        <a:lnSpc>
                          <a:spcPct val="115000"/>
                        </a:lnSpc>
                        <a:spcAft>
                          <a:spcPts val="0"/>
                        </a:spcAft>
                        <a:buFont typeface="+mj-lt"/>
                        <a:buNone/>
                      </a:pPr>
                      <a:r>
                        <a:rPr lang="en-US" sz="1600" dirty="0">
                          <a:effectLst/>
                          <a:latin typeface="Arial" panose="020B0604020202020204" pitchFamily="34" charset="0"/>
                          <a:cs typeface="Arial" panose="020B0604020202020204" pitchFamily="34" charset="0"/>
                        </a:rPr>
                        <a:t>E.    Improvement of management planning and control</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vi-VN" sz="1600">
                          <a:effectLst/>
                          <a:latin typeface="Arial" panose="020B0604020202020204" pitchFamily="34" charset="0"/>
                          <a:cs typeface="Arial" panose="020B0604020202020204" pitchFamily="34" charset="0"/>
                        </a:rPr>
                        <a:t>6</a:t>
                      </a:r>
                      <a:r>
                        <a:rPr lang="en-US" sz="1600">
                          <a:effectLst/>
                          <a:latin typeface="Arial" panose="020B0604020202020204" pitchFamily="34" charset="0"/>
                          <a:cs typeface="Arial" panose="020B0604020202020204" pitchFamily="34" charset="0"/>
                        </a:rPr>
                        <a:t>0,000,</a:t>
                      </a:r>
                      <a:r>
                        <a:rPr lang="vi-VN" sz="1600">
                          <a:effectLst/>
                          <a:latin typeface="Arial" panose="020B0604020202020204" pitchFamily="34" charset="0"/>
                          <a:cs typeface="Arial" panose="020B0604020202020204" pitchFamily="34" charset="0"/>
                        </a:rPr>
                        <a:t>000</a:t>
                      </a:r>
                      <a:r>
                        <a:rPr lang="en-US" sz="1600">
                          <a:effectLst/>
                          <a:latin typeface="Arial" panose="020B0604020202020204" pitchFamily="34" charset="0"/>
                          <a:cs typeface="Arial" panose="020B0604020202020204" pitchFamily="34" charset="0"/>
                        </a:rPr>
                        <a:t> vnd </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1184627"/>
                  </a:ext>
                </a:extLst>
              </a:tr>
              <a:tr h="536027">
                <a:tc>
                  <a:txBody>
                    <a:bodyPr/>
                    <a:lstStyle/>
                    <a:p>
                      <a:pPr marL="0" lvl="0" indent="0" algn="just">
                        <a:lnSpc>
                          <a:spcPct val="115000"/>
                        </a:lnSpc>
                        <a:spcAft>
                          <a:spcPts val="0"/>
                        </a:spcAft>
                        <a:buFont typeface="+mj-lt"/>
                        <a:buNone/>
                      </a:pPr>
                      <a:r>
                        <a:rPr lang="en-US" sz="1600" dirty="0">
                          <a:effectLst/>
                          <a:latin typeface="Arial" panose="020B0604020202020204" pitchFamily="34" charset="0"/>
                          <a:cs typeface="Arial" panose="020B0604020202020204" pitchFamily="34" charset="0"/>
                        </a:rPr>
                        <a:t>F.     Opening new markets and increasing sales opportunities</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vi-VN" sz="1600">
                          <a:effectLst/>
                          <a:latin typeface="Arial" panose="020B0604020202020204" pitchFamily="34" charset="0"/>
                          <a:cs typeface="Arial" panose="020B0604020202020204" pitchFamily="34" charset="0"/>
                        </a:rPr>
                        <a:t>90</a:t>
                      </a:r>
                      <a:r>
                        <a:rPr lang="en-US" sz="1600">
                          <a:effectLst/>
                          <a:latin typeface="Arial" panose="020B0604020202020204" pitchFamily="34" charset="0"/>
                          <a:cs typeface="Arial" panose="020B0604020202020204" pitchFamily="34" charset="0"/>
                        </a:rPr>
                        <a:t>,</a:t>
                      </a:r>
                      <a:r>
                        <a:rPr lang="vi-VN" sz="1600">
                          <a:effectLst/>
                          <a:latin typeface="Arial" panose="020B0604020202020204" pitchFamily="34" charset="0"/>
                          <a:cs typeface="Arial" panose="020B0604020202020204" pitchFamily="34" charset="0"/>
                        </a:rPr>
                        <a:t>000</a:t>
                      </a:r>
                      <a:r>
                        <a:rPr lang="en-US" sz="1600">
                          <a:effectLst/>
                          <a:latin typeface="Arial" panose="020B0604020202020204" pitchFamily="34" charset="0"/>
                          <a:cs typeface="Arial" panose="020B0604020202020204" pitchFamily="34" charset="0"/>
                        </a:rPr>
                        <a:t>,</a:t>
                      </a:r>
                      <a:r>
                        <a:rPr lang="vi-VN" sz="1600">
                          <a:effectLst/>
                          <a:latin typeface="Arial" panose="020B0604020202020204" pitchFamily="34" charset="0"/>
                          <a:cs typeface="Arial" panose="020B0604020202020204" pitchFamily="34" charset="0"/>
                        </a:rPr>
                        <a:t>000</a:t>
                      </a:r>
                      <a:r>
                        <a:rPr lang="en-US" sz="1600">
                          <a:effectLst/>
                          <a:latin typeface="Arial" panose="020B0604020202020204" pitchFamily="34" charset="0"/>
                          <a:cs typeface="Arial" panose="020B0604020202020204" pitchFamily="34" charset="0"/>
                        </a:rPr>
                        <a:t> vnd</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787962177"/>
                  </a:ext>
                </a:extLst>
              </a:tr>
              <a:tr h="429396">
                <a:tc>
                  <a:txBody>
                    <a:bodyPr/>
                    <a:lstStyle/>
                    <a:p>
                      <a:pPr marL="342900" lvl="0" indent="-342900" algn="just">
                        <a:lnSpc>
                          <a:spcPct val="115000"/>
                        </a:lnSpc>
                        <a:spcAft>
                          <a:spcPts val="0"/>
                        </a:spcAft>
                        <a:buFont typeface="+mj-lt"/>
                        <a:buAutoNum type="alphaUcPeriod" startAt="7"/>
                      </a:pPr>
                      <a:r>
                        <a:rPr lang="vi-VN" sz="1600" dirty="0" err="1">
                          <a:effectLst/>
                          <a:latin typeface="Arial" panose="020B0604020202020204" pitchFamily="34" charset="0"/>
                          <a:cs typeface="Arial" panose="020B0604020202020204" pitchFamily="34" charset="0"/>
                        </a:rPr>
                        <a:t>Other</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vi-VN" sz="1600">
                          <a:effectLst/>
                          <a:latin typeface="Arial" panose="020B0604020202020204" pitchFamily="34" charset="0"/>
                          <a:cs typeface="Arial" panose="020B0604020202020204" pitchFamily="34" charset="0"/>
                        </a:rPr>
                        <a:t>10,000</a:t>
                      </a:r>
                      <a:r>
                        <a:rPr lang="en-US" sz="1600">
                          <a:effectLst/>
                          <a:latin typeface="Arial" panose="020B0604020202020204" pitchFamily="34" charset="0"/>
                          <a:cs typeface="Arial" panose="020B0604020202020204" pitchFamily="34" charset="0"/>
                        </a:rPr>
                        <a:t>,</a:t>
                      </a:r>
                      <a:r>
                        <a:rPr lang="vi-VN" sz="1600">
                          <a:effectLst/>
                          <a:latin typeface="Arial" panose="020B0604020202020204" pitchFamily="34" charset="0"/>
                          <a:cs typeface="Arial" panose="020B0604020202020204" pitchFamily="34" charset="0"/>
                        </a:rPr>
                        <a:t>000</a:t>
                      </a:r>
                      <a:r>
                        <a:rPr lang="en-US" sz="1600">
                          <a:effectLst/>
                          <a:latin typeface="Arial" panose="020B0604020202020204" pitchFamily="34" charset="0"/>
                          <a:cs typeface="Arial" panose="020B0604020202020204" pitchFamily="34" charset="0"/>
                        </a:rPr>
                        <a:t> vnd</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11860832"/>
                  </a:ext>
                </a:extLst>
              </a:tr>
              <a:tr h="405564">
                <a:tc>
                  <a:txBody>
                    <a:bodyPr/>
                    <a:lstStyle/>
                    <a:p>
                      <a:pPr algn="just">
                        <a:lnSpc>
                          <a:spcPct val="107000"/>
                        </a:lnSpc>
                        <a:spcAft>
                          <a:spcPts val="800"/>
                        </a:spcAft>
                      </a:pPr>
                      <a:r>
                        <a:rPr lang="vi-VN" sz="1600" dirty="0" err="1">
                          <a:effectLst/>
                          <a:latin typeface="Arial" panose="020B0604020202020204" pitchFamily="34" charset="0"/>
                          <a:cs typeface="Arial" panose="020B0604020202020204" pitchFamily="34" charset="0"/>
                        </a:rPr>
                        <a:t>Total</a:t>
                      </a:r>
                      <a:r>
                        <a:rPr lang="vi-VN" sz="1600" dirty="0">
                          <a:effectLst/>
                          <a:latin typeface="Arial" panose="020B0604020202020204" pitchFamily="34" charset="0"/>
                          <a:cs typeface="Arial" panose="020B0604020202020204" pitchFamily="34" charset="0"/>
                        </a:rPr>
                        <a:t> </a:t>
                      </a:r>
                      <a:r>
                        <a:rPr lang="vi-VN" sz="1600" dirty="0" err="1">
                          <a:effectLst/>
                          <a:latin typeface="Arial" panose="020B0604020202020204" pitchFamily="34" charset="0"/>
                          <a:cs typeface="Arial" panose="020B0604020202020204" pitchFamily="34" charset="0"/>
                        </a:rPr>
                        <a:t>tangible</a:t>
                      </a:r>
                      <a:r>
                        <a:rPr lang="vi-VN" sz="1600" dirty="0">
                          <a:effectLst/>
                          <a:latin typeface="Arial" panose="020B0604020202020204" pitchFamily="34" charset="0"/>
                          <a:cs typeface="Arial" panose="020B0604020202020204" pitchFamily="34" charset="0"/>
                        </a:rPr>
                        <a:t> </a:t>
                      </a:r>
                      <a:r>
                        <a:rPr lang="vi-VN" sz="1600" dirty="0" err="1">
                          <a:effectLst/>
                          <a:latin typeface="Arial" panose="020B0604020202020204" pitchFamily="34" charset="0"/>
                          <a:cs typeface="Arial" panose="020B0604020202020204" pitchFamily="34" charset="0"/>
                        </a:rPr>
                        <a:t>benefits</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600" dirty="0">
                          <a:effectLst/>
                          <a:latin typeface="Arial" panose="020B0604020202020204" pitchFamily="34" charset="0"/>
                          <a:cs typeface="Arial" panose="020B0604020202020204" pitchFamily="34" charset="0"/>
                        </a:rPr>
                        <a:t>420,000,</a:t>
                      </a:r>
                      <a:r>
                        <a:rPr lang="vi-VN" sz="1600" dirty="0">
                          <a:effectLst/>
                          <a:latin typeface="Arial" panose="020B0604020202020204" pitchFamily="34" charset="0"/>
                          <a:cs typeface="Arial" panose="020B0604020202020204" pitchFamily="34" charset="0"/>
                        </a:rPr>
                        <a:t>000</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vnd</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615739057"/>
                  </a:ext>
                </a:extLst>
              </a:tr>
            </a:tbl>
          </a:graphicData>
        </a:graphic>
      </p:graphicFrame>
    </p:spTree>
    <p:extLst>
      <p:ext uri="{BB962C8B-B14F-4D97-AF65-F5344CB8AC3E}">
        <p14:creationId xmlns:p14="http://schemas.microsoft.com/office/powerpoint/2010/main" val="44606523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ình chữ nhật 6">
            <a:extLst>
              <a:ext uri="{FF2B5EF4-FFF2-40B4-BE49-F238E27FC236}">
                <a16:creationId xmlns:a16="http://schemas.microsoft.com/office/drawing/2014/main" id="{1F383AE9-710B-428F-BC00-DF985A7ECD25}"/>
              </a:ext>
            </a:extLst>
          </p:cNvPr>
          <p:cNvSpPr/>
          <p:nvPr/>
        </p:nvSpPr>
        <p:spPr>
          <a:xfrm>
            <a:off x="5836920" y="5349240"/>
            <a:ext cx="1463040" cy="10401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ình chữ nhật 2">
            <a:extLst>
              <a:ext uri="{FF2B5EF4-FFF2-40B4-BE49-F238E27FC236}">
                <a16:creationId xmlns:a16="http://schemas.microsoft.com/office/drawing/2014/main" id="{5D7A0AF0-EECF-435E-82F2-822CE5A95D75}"/>
              </a:ext>
            </a:extLst>
          </p:cNvPr>
          <p:cNvSpPr/>
          <p:nvPr/>
        </p:nvSpPr>
        <p:spPr>
          <a:xfrm>
            <a:off x="1181100" y="1630679"/>
            <a:ext cx="10584180" cy="4758749"/>
          </a:xfrm>
          <a:prstGeom prst="rect">
            <a:avLst/>
          </a:prstGeom>
        </p:spPr>
        <p:txBody>
          <a:bodyPr wrap="square">
            <a:spAutoFit/>
          </a:bodyPr>
          <a:lstStyle/>
          <a:p>
            <a:pPr lvl="0" algn="just">
              <a:spcBef>
                <a:spcPts val="1200"/>
              </a:spcBef>
              <a:spcAft>
                <a:spcPts val="1200"/>
              </a:spcAft>
            </a:pPr>
            <a:r>
              <a:rPr lang="vi-VN" sz="2400" b="1" dirty="0" err="1">
                <a:latin typeface="Arial" panose="020B0604020202020204" pitchFamily="34" charset="0"/>
                <a:ea typeface="Calibri" panose="020F0502020204030204" pitchFamily="34" charset="0"/>
                <a:cs typeface="Arial" panose="020B0604020202020204" pitchFamily="34" charset="0"/>
              </a:rPr>
              <a:t>Intangible</a:t>
            </a:r>
            <a:r>
              <a:rPr lang="vi-VN" sz="2400" b="1" dirty="0">
                <a:latin typeface="Arial" panose="020B0604020202020204" pitchFamily="34" charset="0"/>
                <a:ea typeface="Calibri" panose="020F0502020204030204" pitchFamily="34" charset="0"/>
                <a:cs typeface="Arial" panose="020B0604020202020204" pitchFamily="34" charset="0"/>
              </a:rPr>
              <a:t> </a:t>
            </a:r>
            <a:r>
              <a:rPr lang="vi-VN" sz="2400" b="1" dirty="0" err="1">
                <a:latin typeface="Arial" panose="020B0604020202020204" pitchFamily="34" charset="0"/>
                <a:ea typeface="Calibri" panose="020F0502020204030204" pitchFamily="34" charset="0"/>
                <a:cs typeface="Arial" panose="020B0604020202020204" pitchFamily="34" charset="0"/>
              </a:rPr>
              <a:t>benefits</a:t>
            </a:r>
            <a:endParaRPr lang="en-US" sz="2400" dirty="0">
              <a:latin typeface="Arial" panose="020B0604020202020204" pitchFamily="34" charset="0"/>
              <a:ea typeface="Calibri" panose="020F0502020204030204" pitchFamily="34" charset="0"/>
              <a:cs typeface="Arial" panose="020B0604020202020204" pitchFamily="34" charset="0"/>
            </a:endParaRPr>
          </a:p>
          <a:p>
            <a:pPr marL="342900" indent="-342900" algn="just">
              <a:spcAft>
                <a:spcPts val="0"/>
              </a:spcAft>
              <a:buFont typeface="Arial" panose="020B0604020202020204" pitchFamily="34" charset="0"/>
              <a:buChar char="•"/>
            </a:pPr>
            <a:r>
              <a:rPr lang="vi-VN" sz="2400" spc="15" dirty="0" err="1">
                <a:solidFill>
                  <a:srgbClr val="000000"/>
                </a:solidFill>
                <a:latin typeface="Arial" panose="020B0604020202020204" pitchFamily="34" charset="0"/>
                <a:ea typeface="Times New Roman" panose="02020603050405020304" pitchFamily="18" charset="0"/>
                <a:cs typeface="Arial" panose="020B0604020202020204" pitchFamily="34" charset="0"/>
              </a:rPr>
              <a:t>Improving</a:t>
            </a:r>
            <a:r>
              <a:rPr lang="en-US" sz="2400" spc="15" dirty="0">
                <a:solidFill>
                  <a:srgbClr val="000000"/>
                </a:solidFill>
                <a:latin typeface="Arial" panose="020B0604020202020204" pitchFamily="34" charset="0"/>
                <a:ea typeface="Times New Roman" panose="02020603050405020304" pitchFamily="18" charset="0"/>
                <a:cs typeface="Arial" panose="020B0604020202020204" pitchFamily="34" charset="0"/>
              </a:rPr>
              <a:t> the user experience</a:t>
            </a:r>
            <a:r>
              <a:rPr lang="vi-VN" sz="2400" spc="15"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vi-VN" sz="2400" spc="15" dirty="0" err="1">
                <a:solidFill>
                  <a:srgbClr val="000000"/>
                </a:solidFill>
                <a:latin typeface="Arial" panose="020B0604020202020204" pitchFamily="34" charset="0"/>
                <a:ea typeface="Times New Roman" panose="02020603050405020304" pitchFamily="18" charset="0"/>
                <a:cs typeface="Arial" panose="020B0604020202020204" pitchFamily="34" charset="0"/>
              </a:rPr>
              <a:t>that</a:t>
            </a:r>
            <a:r>
              <a:rPr lang="en-US" sz="2400" spc="15" dirty="0">
                <a:solidFill>
                  <a:srgbClr val="000000"/>
                </a:solidFill>
                <a:latin typeface="Arial" panose="020B0604020202020204" pitchFamily="34" charset="0"/>
                <a:ea typeface="Times New Roman" panose="02020603050405020304" pitchFamily="18" charset="0"/>
                <a:cs typeface="Arial" panose="020B0604020202020204" pitchFamily="34" charset="0"/>
              </a:rPr>
              <a:t> could be because the upgrade makes software or hardware easier to use, significantly faster or more secure against hacking.</a:t>
            </a:r>
            <a:endParaRPr lang="en-US" sz="2400" dirty="0">
              <a:latin typeface="Arial" panose="020B0604020202020204" pitchFamily="34" charset="0"/>
              <a:ea typeface="Times New Roman" panose="02020603050405020304" pitchFamily="18" charset="0"/>
              <a:cs typeface="Arial" panose="020B0604020202020204" pitchFamily="34" charset="0"/>
            </a:endParaRPr>
          </a:p>
          <a:p>
            <a:pPr marL="342900" indent="-342900" algn="just">
              <a:spcAft>
                <a:spcPts val="0"/>
              </a:spcAft>
              <a:buFont typeface="Arial" panose="020B0604020202020204" pitchFamily="34" charset="0"/>
              <a:buChar char="•"/>
            </a:pPr>
            <a:r>
              <a:rPr lang="en-US" sz="2400" spc="15" dirty="0">
                <a:solidFill>
                  <a:srgbClr val="000000"/>
                </a:solidFill>
                <a:latin typeface="Arial" panose="020B0604020202020204" pitchFamily="34" charset="0"/>
                <a:ea typeface="Times New Roman" panose="02020603050405020304" pitchFamily="18" charset="0"/>
                <a:cs typeface="Arial" panose="020B0604020202020204" pitchFamily="34" charset="0"/>
              </a:rPr>
              <a:t>Increased customer satisfaction and brand loyalty benefit the business.</a:t>
            </a:r>
            <a:endParaRPr lang="en-US" sz="2400" dirty="0">
              <a:latin typeface="Arial" panose="020B0604020202020204" pitchFamily="34" charset="0"/>
              <a:ea typeface="Times New Roman" panose="02020603050405020304" pitchFamily="18" charset="0"/>
              <a:cs typeface="Arial" panose="020B0604020202020204" pitchFamily="34" charset="0"/>
            </a:endParaRPr>
          </a:p>
          <a:p>
            <a:pPr marL="342900" indent="-342900" algn="just">
              <a:spcAft>
                <a:spcPts val="0"/>
              </a:spcAft>
              <a:buFont typeface="Arial" panose="020B0604020202020204" pitchFamily="34" charset="0"/>
              <a:buChar char="•"/>
            </a:pPr>
            <a:r>
              <a:rPr lang="en-US" sz="2400" spc="15" dirty="0">
                <a:solidFill>
                  <a:srgbClr val="000000"/>
                </a:solidFill>
                <a:latin typeface="Arial" panose="020B0604020202020204" pitchFamily="34" charset="0"/>
                <a:ea typeface="Times New Roman" panose="02020603050405020304" pitchFamily="18" charset="0"/>
                <a:cs typeface="Arial" panose="020B0604020202020204" pitchFamily="34" charset="0"/>
              </a:rPr>
              <a:t>Speeding up or automating IT operations may reduce </a:t>
            </a:r>
            <a:r>
              <a:rPr lang="vi-VN" sz="2400" spc="15" dirty="0" err="1">
                <a:solidFill>
                  <a:srgbClr val="000000"/>
                </a:solidFill>
                <a:latin typeface="Arial" panose="020B0604020202020204" pitchFamily="34" charset="0"/>
                <a:ea typeface="Times New Roman" panose="02020603050405020304" pitchFamily="18" charset="0"/>
                <a:cs typeface="Arial" panose="020B0604020202020204" pitchFamily="34" charset="0"/>
              </a:rPr>
              <a:t>staff</a:t>
            </a:r>
            <a:r>
              <a:rPr lang="en-US" sz="2400" spc="15"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vi-VN" sz="2400" spc="15" dirty="0">
                <a:solidFill>
                  <a:srgbClr val="000000"/>
                </a:solidFill>
                <a:latin typeface="Arial" panose="020B0604020202020204" pitchFamily="34" charset="0"/>
                <a:ea typeface="Times New Roman" panose="02020603050405020304" pitchFamily="18" charset="0"/>
                <a:cs typeface="Arial" panose="020B0604020202020204" pitchFamily="34" charset="0"/>
              </a:rPr>
              <a:t>s</a:t>
            </a:r>
            <a:r>
              <a:rPr lang="en-US" sz="2400" spc="15" dirty="0">
                <a:solidFill>
                  <a:srgbClr val="000000"/>
                </a:solidFill>
                <a:latin typeface="Arial" panose="020B0604020202020204" pitchFamily="34" charset="0"/>
                <a:ea typeface="Times New Roman" panose="02020603050405020304" pitchFamily="18" charset="0"/>
                <a:cs typeface="Arial" panose="020B0604020202020204" pitchFamily="34" charset="0"/>
              </a:rPr>
              <a:t> workloads.</a:t>
            </a:r>
            <a:endParaRPr lang="en-US" sz="2400" dirty="0">
              <a:latin typeface="Arial" panose="020B0604020202020204" pitchFamily="34" charset="0"/>
              <a:ea typeface="Times New Roman" panose="02020603050405020304" pitchFamily="18" charset="0"/>
              <a:cs typeface="Arial" panose="020B0604020202020204" pitchFamily="34" charset="0"/>
            </a:endParaRPr>
          </a:p>
          <a:p>
            <a:pPr marL="342900" indent="-342900" algn="just">
              <a:buFont typeface="Arial" panose="020B0604020202020204" pitchFamily="34" charset="0"/>
              <a:buChar char="•"/>
            </a:pPr>
            <a:r>
              <a:rPr lang="vi-VN" sz="2400" spc="15" dirty="0" err="1">
                <a:solidFill>
                  <a:srgbClr val="000000"/>
                </a:solidFill>
                <a:latin typeface="Arial" panose="020B0604020202020204" pitchFamily="34" charset="0"/>
                <a:ea typeface="Times New Roman" panose="02020603050405020304" pitchFamily="18" charset="0"/>
                <a:cs typeface="Arial" panose="020B0604020202020204" pitchFamily="34" charset="0"/>
              </a:rPr>
              <a:t>Lowering</a:t>
            </a:r>
            <a:r>
              <a:rPr lang="en-US" sz="2400" spc="15" dirty="0">
                <a:solidFill>
                  <a:srgbClr val="000000"/>
                </a:solidFill>
                <a:latin typeface="Arial" panose="020B0604020202020204" pitchFamily="34" charset="0"/>
                <a:ea typeface="Times New Roman" panose="02020603050405020304" pitchFamily="18" charset="0"/>
                <a:cs typeface="Arial" panose="020B0604020202020204" pitchFamily="34" charset="0"/>
              </a:rPr>
              <a:t> the risk of a data breach.</a:t>
            </a:r>
          </a:p>
          <a:p>
            <a:pPr marL="342900" indent="-342900" algn="just">
              <a:buFont typeface="Arial" panose="020B0604020202020204" pitchFamily="34" charset="0"/>
              <a:buChar char="•"/>
            </a:pPr>
            <a:r>
              <a:rPr lang="en-US" sz="2400" dirty="0">
                <a:latin typeface="Arial" panose="020B0604020202020204" pitchFamily="34" charset="0"/>
                <a:cs typeface="Arial" panose="020B0604020202020204" pitchFamily="34" charset="0"/>
              </a:rPr>
              <a:t>Creating autonomy may involve allowing workers to telecommute or tinkering with work conditions at the </a:t>
            </a:r>
            <a:r>
              <a:rPr lang="vi-VN" sz="2400" dirty="0" err="1">
                <a:latin typeface="Arial" panose="020B0604020202020204" pitchFamily="34" charset="0"/>
                <a:cs typeface="Arial" panose="020B0604020202020204" pitchFamily="34" charset="0"/>
              </a:rPr>
              <a:t>shop</a:t>
            </a:r>
            <a:r>
              <a:rPr lang="en-US" sz="2400" dirty="0">
                <a:latin typeface="Arial" panose="020B0604020202020204" pitchFamily="34" charset="0"/>
                <a:cs typeface="Arial" panose="020B0604020202020204" pitchFamily="34" charset="0"/>
              </a:rPr>
              <a:t>.</a:t>
            </a:r>
          </a:p>
          <a:p>
            <a:pPr marL="342900" indent="-342900" algn="just">
              <a:buFont typeface="Arial" panose="020B0604020202020204" pitchFamily="34" charset="0"/>
              <a:buChar char="•"/>
            </a:pPr>
            <a:r>
              <a:rPr lang="vi-VN" sz="2400" dirty="0" err="1">
                <a:latin typeface="Arial" panose="020B0604020202020204" pitchFamily="34" charset="0"/>
                <a:cs typeface="Arial" panose="020B0604020202020204" pitchFamily="34" charset="0"/>
              </a:rPr>
              <a:t>Timely</a:t>
            </a:r>
            <a:r>
              <a:rPr lang="en-US" sz="2400" dirty="0">
                <a:latin typeface="Arial" panose="020B0604020202020204" pitchFamily="34" charset="0"/>
                <a:cs typeface="Arial" panose="020B0604020202020204" pitchFamily="34" charset="0"/>
              </a:rPr>
              <a:t> information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and</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availablity</a:t>
            </a:r>
            <a:r>
              <a:rPr lang="en-US" sz="2400" dirty="0">
                <a:latin typeface="Arial" panose="020B0604020202020204" pitchFamily="34" charset="0"/>
                <a:cs typeface="Arial" panose="020B0604020202020204" pitchFamily="34" charset="0"/>
              </a:rPr>
              <a:t> of new, better, or more information</a:t>
            </a:r>
          </a:p>
          <a:p>
            <a:pPr marL="342900" indent="-342900" algn="just">
              <a:buFont typeface="Arial" panose="020B0604020202020204" pitchFamily="34" charset="0"/>
              <a:buChar char="•"/>
            </a:pPr>
            <a:r>
              <a:rPr lang="en-US" sz="2400" dirty="0">
                <a:latin typeface="Arial" panose="020B0604020202020204" pitchFamily="34" charset="0"/>
                <a:cs typeface="Arial" panose="020B0604020202020204" pitchFamily="34" charset="0"/>
              </a:rPr>
              <a:t>Improved work process</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and</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Faster</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decision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making</a:t>
            </a:r>
            <a:endParaRPr lang="en-US" sz="2400" dirty="0">
              <a:latin typeface="Arial" panose="020B0604020202020204" pitchFamily="34" charset="0"/>
              <a:cs typeface="Arial" panose="020B0604020202020204" pitchFamily="34" charset="0"/>
            </a:endParaRPr>
          </a:p>
          <a:p>
            <a:pPr algn="just"/>
            <a:endParaRPr lang="en-US" sz="2400" dirty="0">
              <a:latin typeface="Arial" panose="020B0604020202020204" pitchFamily="34" charset="0"/>
              <a:cs typeface="Arial" panose="020B0604020202020204" pitchFamily="34" charset="0"/>
            </a:endParaRPr>
          </a:p>
        </p:txBody>
      </p:sp>
      <p:sp>
        <p:nvSpPr>
          <p:cNvPr id="4" name="Hình chữ nhật 3">
            <a:extLst>
              <a:ext uri="{FF2B5EF4-FFF2-40B4-BE49-F238E27FC236}">
                <a16:creationId xmlns:a16="http://schemas.microsoft.com/office/drawing/2014/main" id="{FCD11D01-1D7F-475B-9805-2D57B3B91066}"/>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5" name="Tiêu đề 1">
            <a:extLst>
              <a:ext uri="{FF2B5EF4-FFF2-40B4-BE49-F238E27FC236}">
                <a16:creationId xmlns:a16="http://schemas.microsoft.com/office/drawing/2014/main" id="{B633E1BD-C322-405B-9090-32223F6FD67D}"/>
              </a:ext>
            </a:extLst>
          </p:cNvPr>
          <p:cNvSpPr>
            <a:spLocks noGrp="1"/>
          </p:cNvSpPr>
          <p:nvPr>
            <p:ph type="title"/>
          </p:nvPr>
        </p:nvSpPr>
        <p:spPr>
          <a:xfrm>
            <a:off x="1181100" y="654685"/>
            <a:ext cx="10248899" cy="703279"/>
          </a:xfrm>
        </p:spPr>
        <p:txBody>
          <a:bodyPr>
            <a:normAutofit/>
          </a:bodyPr>
          <a:lstStyle/>
          <a:p>
            <a:r>
              <a:rPr lang="en-US" sz="3200" dirty="0">
                <a:latin typeface="Arial" panose="020B0604020202020204" pitchFamily="34" charset="0"/>
                <a:ea typeface="Calibri" panose="020F0502020204030204" pitchFamily="34" charset="0"/>
                <a:cs typeface="Arial" panose="020B0604020202020204" pitchFamily="34" charset="0"/>
              </a:rPr>
              <a:t> 1) Project benefits (cont.)</a:t>
            </a:r>
            <a:endParaRPr lang="en-US" sz="3200" dirty="0"/>
          </a:p>
        </p:txBody>
      </p:sp>
      <p:sp>
        <p:nvSpPr>
          <p:cNvPr id="6" name="Hình chữ nhật 5">
            <a:extLst>
              <a:ext uri="{FF2B5EF4-FFF2-40B4-BE49-F238E27FC236}">
                <a16:creationId xmlns:a16="http://schemas.microsoft.com/office/drawing/2014/main" id="{8D9CF7F3-5F44-465A-B8B1-3E39D050AC9C}"/>
              </a:ext>
            </a:extLst>
          </p:cNvPr>
          <p:cNvSpPr/>
          <p:nvPr/>
        </p:nvSpPr>
        <p:spPr>
          <a:xfrm>
            <a:off x="6568440" y="746760"/>
            <a:ext cx="1463040" cy="10401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3750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ình chữ nhật 6">
            <a:extLst>
              <a:ext uri="{FF2B5EF4-FFF2-40B4-BE49-F238E27FC236}">
                <a16:creationId xmlns:a16="http://schemas.microsoft.com/office/drawing/2014/main" id="{9441D7D8-9D4B-47B7-AB5F-75B3BC3300F7}"/>
              </a:ext>
            </a:extLst>
          </p:cNvPr>
          <p:cNvSpPr/>
          <p:nvPr/>
        </p:nvSpPr>
        <p:spPr>
          <a:xfrm>
            <a:off x="5836920" y="5480566"/>
            <a:ext cx="1463040" cy="10401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ình chữ nhật 4">
            <a:extLst>
              <a:ext uri="{FF2B5EF4-FFF2-40B4-BE49-F238E27FC236}">
                <a16:creationId xmlns:a16="http://schemas.microsoft.com/office/drawing/2014/main" id="{72CFD408-7F21-4010-9EE2-E45B42EF9505}"/>
              </a:ext>
            </a:extLst>
          </p:cNvPr>
          <p:cNvSpPr/>
          <p:nvPr/>
        </p:nvSpPr>
        <p:spPr>
          <a:xfrm>
            <a:off x="6568440" y="746760"/>
            <a:ext cx="1463040" cy="10401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ình chữ nhật 3">
            <a:extLst>
              <a:ext uri="{FF2B5EF4-FFF2-40B4-BE49-F238E27FC236}">
                <a16:creationId xmlns:a16="http://schemas.microsoft.com/office/drawing/2014/main" id="{91014C2D-8F14-474D-9D48-321552DBBDEB}"/>
              </a:ext>
            </a:extLst>
          </p:cNvPr>
          <p:cNvSpPr/>
          <p:nvPr/>
        </p:nvSpPr>
        <p:spPr>
          <a:xfrm>
            <a:off x="1003265" y="338268"/>
            <a:ext cx="7592095" cy="584775"/>
          </a:xfrm>
          <a:prstGeom prst="rect">
            <a:avLst/>
          </a:prstGeom>
        </p:spPr>
        <p:txBody>
          <a:bodyPr wrap="square">
            <a:spAutoFit/>
          </a:bodyPr>
          <a:lstStyle/>
          <a:p>
            <a:r>
              <a:rPr lang="en-US" sz="3200" dirty="0">
                <a:latin typeface="Arial" panose="020B0604020202020204" pitchFamily="34" charset="0"/>
                <a:cs typeface="Arial" panose="020B0604020202020204" pitchFamily="34" charset="0"/>
              </a:rPr>
              <a:t>2) Costs</a:t>
            </a:r>
            <a:endParaRPr lang="en-US" sz="3200" dirty="0"/>
          </a:p>
        </p:txBody>
      </p:sp>
      <p:sp>
        <p:nvSpPr>
          <p:cNvPr id="8" name="Hình chữ nhật 7">
            <a:extLst>
              <a:ext uri="{FF2B5EF4-FFF2-40B4-BE49-F238E27FC236}">
                <a16:creationId xmlns:a16="http://schemas.microsoft.com/office/drawing/2014/main" id="{09DE5458-658F-4779-81E3-358B31189E37}"/>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graphicFrame>
        <p:nvGraphicFramePr>
          <p:cNvPr id="9" name="Bảng 8">
            <a:extLst>
              <a:ext uri="{FF2B5EF4-FFF2-40B4-BE49-F238E27FC236}">
                <a16:creationId xmlns:a16="http://schemas.microsoft.com/office/drawing/2014/main" id="{A9F5B55C-2273-4CAA-A2D9-33FFC09721A0}"/>
              </a:ext>
            </a:extLst>
          </p:cNvPr>
          <p:cNvGraphicFramePr>
            <a:graphicFrameLocks noGrp="1"/>
          </p:cNvGraphicFramePr>
          <p:nvPr>
            <p:extLst>
              <p:ext uri="{D42A27DB-BD31-4B8C-83A1-F6EECF244321}">
                <p14:modId xmlns:p14="http://schemas.microsoft.com/office/powerpoint/2010/main" val="2911291189"/>
              </p:ext>
            </p:extLst>
          </p:nvPr>
        </p:nvGraphicFramePr>
        <p:xfrm>
          <a:off x="2700912" y="915395"/>
          <a:ext cx="8641079" cy="5799688"/>
        </p:xfrm>
        <a:graphic>
          <a:graphicData uri="http://schemas.openxmlformats.org/drawingml/2006/table">
            <a:tbl>
              <a:tblPr firstRow="1" bandRow="1">
                <a:tableStyleId>{F5AB1C69-6EDB-4FF4-983F-18BD219EF322}</a:tableStyleId>
              </a:tblPr>
              <a:tblGrid>
                <a:gridCol w="5109916">
                  <a:extLst>
                    <a:ext uri="{9D8B030D-6E8A-4147-A177-3AD203B41FA5}">
                      <a16:colId xmlns:a16="http://schemas.microsoft.com/office/drawing/2014/main" val="3644172539"/>
                    </a:ext>
                  </a:extLst>
                </a:gridCol>
                <a:gridCol w="3531163">
                  <a:extLst>
                    <a:ext uri="{9D8B030D-6E8A-4147-A177-3AD203B41FA5}">
                      <a16:colId xmlns:a16="http://schemas.microsoft.com/office/drawing/2014/main" val="4283648249"/>
                    </a:ext>
                  </a:extLst>
                </a:gridCol>
              </a:tblGrid>
              <a:tr h="396193">
                <a:tc gridSpan="2">
                  <a:txBody>
                    <a:bodyPr/>
                    <a:lstStyle/>
                    <a:p>
                      <a:pPr algn="ctr">
                        <a:lnSpc>
                          <a:spcPct val="107000"/>
                        </a:lnSpc>
                        <a:spcAft>
                          <a:spcPts val="800"/>
                        </a:spcAft>
                      </a:pPr>
                      <a:r>
                        <a:rPr lang="vi-VN" sz="1400" dirty="0" err="1">
                          <a:effectLst/>
                          <a:latin typeface="Arial" panose="020B0604020202020204" pitchFamily="34" charset="0"/>
                          <a:cs typeface="Arial" panose="020B0604020202020204" pitchFamily="34" charset="0"/>
                        </a:rPr>
                        <a:t>One-Time</a:t>
                      </a:r>
                      <a:r>
                        <a:rPr lang="en-US" sz="1400" dirty="0">
                          <a:effectLst/>
                          <a:latin typeface="Arial" panose="020B0604020202020204" pitchFamily="34" charset="0"/>
                          <a:cs typeface="Arial" panose="020B0604020202020204" pitchFamily="34" charset="0"/>
                        </a:rPr>
                        <a:t> Cost</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161650153"/>
                  </a:ext>
                </a:extLst>
              </a:tr>
              <a:tr h="333752">
                <a:tc>
                  <a:txBody>
                    <a:bodyPr/>
                    <a:lstStyle/>
                    <a:p>
                      <a:pPr algn="just">
                        <a:lnSpc>
                          <a:spcPct val="107000"/>
                        </a:lnSpc>
                        <a:spcAft>
                          <a:spcPts val="800"/>
                        </a:spcAft>
                      </a:pPr>
                      <a:r>
                        <a:rPr lang="en-US" sz="1400">
                          <a:effectLst/>
                          <a:latin typeface="Arial" panose="020B0604020202020204" pitchFamily="34" charset="0"/>
                          <a:cs typeface="Arial" panose="020B0604020202020204" pitchFamily="34" charset="0"/>
                        </a:rPr>
                        <a:t> </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r">
                        <a:lnSpc>
                          <a:spcPct val="107000"/>
                        </a:lnSpc>
                        <a:spcAft>
                          <a:spcPts val="800"/>
                        </a:spcAft>
                      </a:pPr>
                      <a:r>
                        <a:rPr lang="vi-VN" sz="1400">
                          <a:effectLst/>
                          <a:latin typeface="Arial" panose="020B0604020202020204" pitchFamily="34" charset="0"/>
                          <a:cs typeface="Arial" panose="020B0604020202020204" pitchFamily="34" charset="0"/>
                        </a:rPr>
                        <a:t>Year 0</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38532961"/>
                  </a:ext>
                </a:extLst>
              </a:tr>
              <a:tr h="352881">
                <a:tc>
                  <a:txBody>
                    <a:bodyPr/>
                    <a:lstStyle/>
                    <a:p>
                      <a:pPr marL="342900" lvl="0" indent="-342900" algn="just">
                        <a:lnSpc>
                          <a:spcPct val="115000"/>
                        </a:lnSpc>
                        <a:spcAft>
                          <a:spcPts val="0"/>
                        </a:spcAft>
                        <a:buFont typeface="+mj-lt"/>
                        <a:buAutoNum type="alphaUcPeriod"/>
                      </a:pPr>
                      <a:r>
                        <a:rPr lang="vi-VN" sz="1400" dirty="0" err="1">
                          <a:effectLst/>
                          <a:latin typeface="Arial" panose="020B0604020202020204" pitchFamily="34" charset="0"/>
                          <a:cs typeface="Arial" panose="020B0604020202020204" pitchFamily="34" charset="0"/>
                        </a:rPr>
                        <a:t>Development</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Cost</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400">
                          <a:effectLst/>
                          <a:latin typeface="Arial" panose="020B0604020202020204" pitchFamily="34" charset="0"/>
                          <a:cs typeface="Arial" panose="020B0604020202020204" pitchFamily="34" charset="0"/>
                        </a:rPr>
                        <a:t>20,00</a:t>
                      </a:r>
                      <a:r>
                        <a:rPr lang="vi-VN" sz="1400">
                          <a:effectLst/>
                          <a:latin typeface="Arial" panose="020B0604020202020204" pitchFamily="34" charset="0"/>
                          <a:cs typeface="Arial" panose="020B0604020202020204" pitchFamily="34" charset="0"/>
                        </a:rPr>
                        <a:t>0</a:t>
                      </a:r>
                      <a:r>
                        <a:rPr lang="en-US" sz="1400">
                          <a:effectLst/>
                          <a:latin typeface="Arial" panose="020B0604020202020204" pitchFamily="34" charset="0"/>
                          <a:cs typeface="Arial" panose="020B0604020202020204" pitchFamily="34" charset="0"/>
                        </a:rPr>
                        <a:t>,</a:t>
                      </a:r>
                      <a:r>
                        <a:rPr lang="vi-VN" sz="1400">
                          <a:effectLst/>
                          <a:latin typeface="Arial" panose="020B0604020202020204" pitchFamily="34" charset="0"/>
                          <a:cs typeface="Arial" panose="020B0604020202020204" pitchFamily="34" charset="0"/>
                        </a:rPr>
                        <a:t>000</a:t>
                      </a:r>
                      <a:r>
                        <a:rPr lang="en-US" sz="1400">
                          <a:effectLst/>
                          <a:latin typeface="Arial" panose="020B0604020202020204" pitchFamily="34" charset="0"/>
                          <a:cs typeface="Arial" panose="020B0604020202020204" pitchFamily="34" charset="0"/>
                        </a:rPr>
                        <a:t> vnd</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239854834"/>
                  </a:ext>
                </a:extLst>
              </a:tr>
              <a:tr h="352881">
                <a:tc>
                  <a:txBody>
                    <a:bodyPr/>
                    <a:lstStyle/>
                    <a:p>
                      <a:pPr marL="0" lvl="0" indent="0" algn="just">
                        <a:lnSpc>
                          <a:spcPct val="115000"/>
                        </a:lnSpc>
                        <a:spcAft>
                          <a:spcPts val="0"/>
                        </a:spcAft>
                        <a:buFont typeface="+mj-lt"/>
                        <a:buNone/>
                      </a:pPr>
                      <a:r>
                        <a:rPr lang="en-US" sz="1400" dirty="0">
                          <a:effectLst/>
                          <a:latin typeface="Arial" panose="020B0604020202020204" pitchFamily="34" charset="0"/>
                          <a:cs typeface="Arial" panose="020B0604020202020204" pitchFamily="34" charset="0"/>
                        </a:rPr>
                        <a:t>B.    </a:t>
                      </a:r>
                      <a:r>
                        <a:rPr lang="vi-VN" sz="1400" dirty="0" err="1">
                          <a:effectLst/>
                          <a:latin typeface="Arial" panose="020B0604020202020204" pitchFamily="34" charset="0"/>
                          <a:cs typeface="Arial" panose="020B0604020202020204" pitchFamily="34" charset="0"/>
                        </a:rPr>
                        <a:t>New</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Hard</a:t>
                      </a:r>
                      <a:r>
                        <a:rPr lang="en-US" sz="1400" dirty="0">
                          <a:effectLst/>
                          <a:latin typeface="Arial" panose="020B0604020202020204" pitchFamily="34" charset="0"/>
                          <a:cs typeface="Arial" panose="020B0604020202020204" pitchFamily="34" charset="0"/>
                        </a:rPr>
                        <a:t>ware</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vi-VN" sz="1400">
                          <a:effectLst/>
                          <a:latin typeface="Arial" panose="020B0604020202020204" pitchFamily="34" charset="0"/>
                          <a:cs typeface="Arial" panose="020B0604020202020204" pitchFamily="34" charset="0"/>
                        </a:rPr>
                        <a:t>1</a:t>
                      </a:r>
                      <a:r>
                        <a:rPr lang="en-US" sz="1400">
                          <a:effectLst/>
                          <a:latin typeface="Arial" panose="020B0604020202020204" pitchFamily="34" charset="0"/>
                          <a:cs typeface="Arial" panose="020B0604020202020204" pitchFamily="34" charset="0"/>
                        </a:rPr>
                        <a:t>5,000,</a:t>
                      </a:r>
                      <a:r>
                        <a:rPr lang="vi-VN" sz="1400">
                          <a:effectLst/>
                          <a:latin typeface="Arial" panose="020B0604020202020204" pitchFamily="34" charset="0"/>
                          <a:cs typeface="Arial" panose="020B0604020202020204" pitchFamily="34" charset="0"/>
                        </a:rPr>
                        <a:t>000</a:t>
                      </a:r>
                      <a:r>
                        <a:rPr lang="en-US" sz="1400">
                          <a:effectLst/>
                          <a:latin typeface="Arial" panose="020B0604020202020204" pitchFamily="34" charset="0"/>
                          <a:cs typeface="Arial" panose="020B0604020202020204" pitchFamily="34" charset="0"/>
                        </a:rPr>
                        <a:t> vnd</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081230231"/>
                  </a:ext>
                </a:extLst>
              </a:tr>
              <a:tr h="352881">
                <a:tc>
                  <a:txBody>
                    <a:bodyPr/>
                    <a:lstStyle/>
                    <a:p>
                      <a:pPr marL="0" lvl="0" indent="0" algn="just">
                        <a:lnSpc>
                          <a:spcPct val="115000"/>
                        </a:lnSpc>
                        <a:spcAft>
                          <a:spcPts val="0"/>
                        </a:spcAft>
                        <a:buFont typeface="+mj-lt"/>
                        <a:buNone/>
                      </a:pPr>
                      <a:r>
                        <a:rPr lang="en-US" sz="1400" dirty="0">
                          <a:effectLst/>
                          <a:latin typeface="Arial" panose="020B0604020202020204" pitchFamily="34" charset="0"/>
                          <a:cs typeface="Arial" panose="020B0604020202020204" pitchFamily="34" charset="0"/>
                        </a:rPr>
                        <a:t>C.    </a:t>
                      </a:r>
                      <a:r>
                        <a:rPr lang="vi-VN" sz="1400" dirty="0" err="1">
                          <a:effectLst/>
                          <a:latin typeface="Arial" panose="020B0604020202020204" pitchFamily="34" charset="0"/>
                          <a:cs typeface="Arial" panose="020B0604020202020204" pitchFamily="34" charset="0"/>
                        </a:rPr>
                        <a:t>New</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Software</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vi-VN" sz="1400">
                          <a:effectLst/>
                          <a:latin typeface="Arial" panose="020B0604020202020204" pitchFamily="34" charset="0"/>
                          <a:cs typeface="Arial" panose="020B0604020202020204" pitchFamily="34" charset="0"/>
                        </a:rPr>
                        <a:t>20,</a:t>
                      </a:r>
                      <a:r>
                        <a:rPr lang="en-US" sz="1400">
                          <a:effectLst/>
                          <a:latin typeface="Arial" panose="020B0604020202020204" pitchFamily="34" charset="0"/>
                          <a:cs typeface="Arial" panose="020B0604020202020204" pitchFamily="34" charset="0"/>
                        </a:rPr>
                        <a:t>0</a:t>
                      </a:r>
                      <a:r>
                        <a:rPr lang="vi-VN" sz="1400">
                          <a:effectLst/>
                          <a:latin typeface="Arial" panose="020B0604020202020204" pitchFamily="34" charset="0"/>
                          <a:cs typeface="Arial" panose="020B0604020202020204" pitchFamily="34" charset="0"/>
                        </a:rPr>
                        <a:t>0</a:t>
                      </a:r>
                      <a:r>
                        <a:rPr lang="en-US" sz="1400">
                          <a:effectLst/>
                          <a:latin typeface="Arial" panose="020B0604020202020204" pitchFamily="34" charset="0"/>
                          <a:cs typeface="Arial" panose="020B0604020202020204" pitchFamily="34" charset="0"/>
                        </a:rPr>
                        <a:t>0,0</a:t>
                      </a:r>
                      <a:r>
                        <a:rPr lang="vi-VN" sz="1400">
                          <a:effectLst/>
                          <a:latin typeface="Arial" panose="020B0604020202020204" pitchFamily="34" charset="0"/>
                          <a:cs typeface="Arial" panose="020B0604020202020204" pitchFamily="34" charset="0"/>
                        </a:rPr>
                        <a:t>00</a:t>
                      </a:r>
                      <a:r>
                        <a:rPr lang="en-US" sz="1400">
                          <a:effectLst/>
                          <a:latin typeface="Arial" panose="020B0604020202020204" pitchFamily="34" charset="0"/>
                          <a:cs typeface="Arial" panose="020B0604020202020204" pitchFamily="34" charset="0"/>
                        </a:rPr>
                        <a:t> vnd</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275841579"/>
                  </a:ext>
                </a:extLst>
              </a:tr>
              <a:tr h="352881">
                <a:tc>
                  <a:txBody>
                    <a:bodyPr/>
                    <a:lstStyle/>
                    <a:p>
                      <a:pPr marL="0" lvl="0" indent="0" algn="just">
                        <a:lnSpc>
                          <a:spcPct val="115000"/>
                        </a:lnSpc>
                        <a:spcAft>
                          <a:spcPts val="0"/>
                        </a:spcAft>
                        <a:buFont typeface="+mj-lt"/>
                        <a:buNone/>
                      </a:pPr>
                      <a:r>
                        <a:rPr lang="en-US" sz="1400" dirty="0">
                          <a:effectLst/>
                          <a:latin typeface="Arial" panose="020B0604020202020204" pitchFamily="34" charset="0"/>
                          <a:cs typeface="Arial" panose="020B0604020202020204" pitchFamily="34" charset="0"/>
                        </a:rPr>
                        <a:t>D.    </a:t>
                      </a:r>
                      <a:r>
                        <a:rPr lang="vi-VN" sz="1400" dirty="0" err="1">
                          <a:effectLst/>
                          <a:latin typeface="Arial" panose="020B0604020202020204" pitchFamily="34" charset="0"/>
                          <a:cs typeface="Arial" panose="020B0604020202020204" pitchFamily="34" charset="0"/>
                        </a:rPr>
                        <a:t>User</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Training</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400" dirty="0">
                          <a:effectLst/>
                          <a:latin typeface="Arial" panose="020B0604020202020204" pitchFamily="34" charset="0"/>
                          <a:cs typeface="Arial" panose="020B0604020202020204" pitchFamily="34" charset="0"/>
                        </a:rPr>
                        <a:t>5,000,00</a:t>
                      </a:r>
                      <a:r>
                        <a:rPr lang="vi-VN" sz="1400" dirty="0">
                          <a:effectLst/>
                          <a:latin typeface="Arial" panose="020B0604020202020204" pitchFamily="34" charset="0"/>
                          <a:cs typeface="Arial" panose="020B0604020202020204" pitchFamily="34" charset="0"/>
                        </a:rPr>
                        <a:t>0</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vnd</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49782891"/>
                  </a:ext>
                </a:extLst>
              </a:tr>
              <a:tr h="352881">
                <a:tc>
                  <a:txBody>
                    <a:bodyPr/>
                    <a:lstStyle/>
                    <a:p>
                      <a:pPr marL="0" lvl="0" indent="0" algn="just">
                        <a:lnSpc>
                          <a:spcPct val="115000"/>
                        </a:lnSpc>
                        <a:spcAft>
                          <a:spcPts val="0"/>
                        </a:spcAft>
                        <a:buFont typeface="+mj-lt"/>
                        <a:buNone/>
                      </a:pPr>
                      <a:r>
                        <a:rPr lang="en-US" sz="1400" dirty="0">
                          <a:effectLst/>
                          <a:latin typeface="Arial" panose="020B0604020202020204" pitchFamily="34" charset="0"/>
                          <a:cs typeface="Arial" panose="020B0604020202020204" pitchFamily="34" charset="0"/>
                        </a:rPr>
                        <a:t>E.    </a:t>
                      </a:r>
                      <a:r>
                        <a:rPr lang="vi-VN" sz="1400" dirty="0" err="1">
                          <a:effectLst/>
                          <a:latin typeface="Arial" panose="020B0604020202020204" pitchFamily="34" charset="0"/>
                          <a:cs typeface="Arial" panose="020B0604020202020204" pitchFamily="34" charset="0"/>
                        </a:rPr>
                        <a:t>Site</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Preparation</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vi-VN" sz="1400" dirty="0">
                          <a:effectLst/>
                          <a:latin typeface="Arial" panose="020B0604020202020204" pitchFamily="34" charset="0"/>
                          <a:cs typeface="Arial" panose="020B0604020202020204" pitchFamily="34" charset="0"/>
                        </a:rPr>
                        <a:t>0</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852217460"/>
                  </a:ext>
                </a:extLst>
              </a:tr>
              <a:tr h="352881">
                <a:tc>
                  <a:txBody>
                    <a:bodyPr/>
                    <a:lstStyle/>
                    <a:p>
                      <a:pPr marL="0" lvl="0" indent="0" algn="just">
                        <a:lnSpc>
                          <a:spcPct val="115000"/>
                        </a:lnSpc>
                        <a:spcAft>
                          <a:spcPts val="0"/>
                        </a:spcAft>
                        <a:buFont typeface="+mj-lt"/>
                        <a:buNone/>
                      </a:pPr>
                      <a:r>
                        <a:rPr lang="en-US" sz="1400" dirty="0">
                          <a:effectLst/>
                          <a:latin typeface="Arial" panose="020B0604020202020204" pitchFamily="34" charset="0"/>
                          <a:cs typeface="Arial" panose="020B0604020202020204" pitchFamily="34" charset="0"/>
                        </a:rPr>
                        <a:t>F.     </a:t>
                      </a:r>
                      <a:r>
                        <a:rPr lang="vi-VN" sz="1400" dirty="0" err="1">
                          <a:effectLst/>
                          <a:latin typeface="Arial" panose="020B0604020202020204" pitchFamily="34" charset="0"/>
                          <a:cs typeface="Arial" panose="020B0604020202020204" pitchFamily="34" charset="0"/>
                        </a:rPr>
                        <a:t>Other</a:t>
                      </a:r>
                      <a:r>
                        <a:rPr lang="en-US" sz="1400" dirty="0">
                          <a:effectLst/>
                          <a:latin typeface="Arial" panose="020B0604020202020204" pitchFamily="34" charset="0"/>
                          <a:cs typeface="Arial" panose="020B0604020202020204" pitchFamily="34" charset="0"/>
                        </a:rPr>
                        <a:t> (Domain, Server, etc.)</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400" dirty="0">
                          <a:effectLst/>
                          <a:latin typeface="Arial" panose="020B0604020202020204" pitchFamily="34" charset="0"/>
                          <a:ea typeface="Times New Roman" panose="02020603050405020304" pitchFamily="18" charset="0"/>
                          <a:cs typeface="Arial" panose="020B0604020202020204" pitchFamily="34" charset="0"/>
                        </a:rPr>
                        <a:t>5,000,000 </a:t>
                      </a:r>
                      <a:r>
                        <a:rPr lang="en-US" sz="1400" dirty="0" err="1">
                          <a:effectLst/>
                          <a:latin typeface="Arial" panose="020B0604020202020204" pitchFamily="34" charset="0"/>
                          <a:ea typeface="Times New Roman" panose="02020603050405020304" pitchFamily="18" charset="0"/>
                          <a:cs typeface="Arial" panose="020B0604020202020204" pitchFamily="34" charset="0"/>
                        </a:rPr>
                        <a:t>vnd</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323867513"/>
                  </a:ext>
                </a:extLst>
              </a:tr>
              <a:tr h="333295">
                <a:tc>
                  <a:txBody>
                    <a:bodyPr/>
                    <a:lstStyle/>
                    <a:p>
                      <a:pPr algn="just">
                        <a:lnSpc>
                          <a:spcPct val="107000"/>
                        </a:lnSpc>
                        <a:spcAft>
                          <a:spcPts val="800"/>
                        </a:spcAft>
                      </a:pPr>
                      <a:r>
                        <a:rPr lang="vi-VN" sz="1400" dirty="0" err="1">
                          <a:effectLst/>
                          <a:latin typeface="Arial" panose="020B0604020202020204" pitchFamily="34" charset="0"/>
                          <a:cs typeface="Arial" panose="020B0604020202020204" pitchFamily="34" charset="0"/>
                        </a:rPr>
                        <a:t>Total</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one-time</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costs</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400" dirty="0">
                          <a:effectLst/>
                          <a:latin typeface="Arial" panose="020B0604020202020204" pitchFamily="34" charset="0"/>
                          <a:cs typeface="Arial" panose="020B0604020202020204" pitchFamily="34" charset="0"/>
                        </a:rPr>
                        <a:t>65,000,0</a:t>
                      </a:r>
                      <a:r>
                        <a:rPr lang="vi-VN" sz="1400" dirty="0">
                          <a:effectLst/>
                          <a:latin typeface="Arial" panose="020B0604020202020204" pitchFamily="34" charset="0"/>
                          <a:cs typeface="Arial" panose="020B0604020202020204" pitchFamily="34" charset="0"/>
                        </a:rPr>
                        <a:t>00</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vnd</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805924282"/>
                  </a:ext>
                </a:extLst>
              </a:tr>
              <a:tr h="402812">
                <a:tc gridSpan="2">
                  <a:txBody>
                    <a:bodyPr/>
                    <a:lstStyle/>
                    <a:p>
                      <a:pPr algn="ctr">
                        <a:lnSpc>
                          <a:spcPct val="107000"/>
                        </a:lnSpc>
                        <a:spcBef>
                          <a:spcPts val="500"/>
                        </a:spcBef>
                        <a:spcAft>
                          <a:spcPts val="0"/>
                        </a:spcAft>
                      </a:pPr>
                      <a:r>
                        <a:rPr lang="vi-VN" sz="1400" b="1" dirty="0" err="1">
                          <a:solidFill>
                            <a:schemeClr val="bg1"/>
                          </a:solidFill>
                          <a:effectLst/>
                          <a:latin typeface="Arial" panose="020B0604020202020204" pitchFamily="34" charset="0"/>
                          <a:cs typeface="Arial" panose="020B0604020202020204" pitchFamily="34" charset="0"/>
                        </a:rPr>
                        <a:t>Recurring</a:t>
                      </a:r>
                      <a:r>
                        <a:rPr lang="vi-VN" sz="1400" b="1" dirty="0">
                          <a:solidFill>
                            <a:schemeClr val="bg1"/>
                          </a:solidFill>
                          <a:effectLst/>
                          <a:latin typeface="Arial" panose="020B0604020202020204" pitchFamily="34" charset="0"/>
                          <a:cs typeface="Arial" panose="020B0604020202020204" pitchFamily="34" charset="0"/>
                        </a:rPr>
                        <a:t> </a:t>
                      </a:r>
                      <a:r>
                        <a:rPr lang="vi-VN" sz="1400" b="1" dirty="0" err="1">
                          <a:solidFill>
                            <a:schemeClr val="bg1"/>
                          </a:solidFill>
                          <a:effectLst/>
                          <a:latin typeface="Arial" panose="020B0604020202020204" pitchFamily="34" charset="0"/>
                          <a:cs typeface="Arial" panose="020B0604020202020204" pitchFamily="34" charset="0"/>
                        </a:rPr>
                        <a:t>Costs</a:t>
                      </a:r>
                      <a:endPar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chemeClr val="accent2">
                        <a:lumMod val="75000"/>
                        <a:lumOff val="25000"/>
                      </a:schemeClr>
                    </a:solidFill>
                  </a:tcPr>
                </a:tc>
                <a:tc hMerge="1">
                  <a:txBody>
                    <a:bodyPr/>
                    <a:lstStyle/>
                    <a:p>
                      <a:endParaRPr lang="en-US"/>
                    </a:p>
                  </a:txBody>
                  <a:tcPr/>
                </a:tc>
                <a:extLst>
                  <a:ext uri="{0D108BD9-81ED-4DB2-BD59-A6C34878D82A}">
                    <a16:rowId xmlns:a16="http://schemas.microsoft.com/office/drawing/2014/main" val="978901162"/>
                  </a:ext>
                </a:extLst>
              </a:tr>
              <a:tr h="277955">
                <a:tc>
                  <a:txBody>
                    <a:bodyPr/>
                    <a:lstStyle/>
                    <a:p>
                      <a:pPr algn="just">
                        <a:lnSpc>
                          <a:spcPct val="107000"/>
                        </a:lnSpc>
                        <a:spcAft>
                          <a:spcPts val="0"/>
                        </a:spcAft>
                      </a:pPr>
                      <a:r>
                        <a:rPr lang="en-US" sz="1400" b="1" dirty="0">
                          <a:effectLst/>
                          <a:latin typeface="Arial" panose="020B0604020202020204" pitchFamily="34" charset="0"/>
                          <a:cs typeface="Arial" panose="020B0604020202020204" pitchFamily="34" charset="0"/>
                        </a:rPr>
                        <a:t> </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r"/>
                      <a:r>
                        <a:rPr lang="vi-VN" sz="1400">
                          <a:effectLst/>
                          <a:latin typeface="Arial" panose="020B0604020202020204" pitchFamily="34" charset="0"/>
                          <a:cs typeface="Arial" panose="020B0604020202020204" pitchFamily="34" charset="0"/>
                        </a:rPr>
                        <a:t>Year 1 through 5</a:t>
                      </a:r>
                      <a:endParaRPr lang="en-US">
                        <a:latin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927513511"/>
                  </a:ext>
                </a:extLst>
              </a:tr>
              <a:tr h="277613">
                <a:tc>
                  <a:txBody>
                    <a:bodyPr/>
                    <a:lstStyle/>
                    <a:p>
                      <a:pPr marL="342900" lvl="0" indent="-342900" algn="just">
                        <a:lnSpc>
                          <a:spcPct val="107000"/>
                        </a:lnSpc>
                        <a:spcBef>
                          <a:spcPts val="500"/>
                        </a:spcBef>
                        <a:spcAft>
                          <a:spcPts val="0"/>
                        </a:spcAft>
                        <a:buFont typeface="+mj-lt"/>
                        <a:buAutoNum type="alphaUcPeriod"/>
                      </a:pPr>
                      <a:r>
                        <a:rPr lang="vi-VN" sz="1400" dirty="0" err="1">
                          <a:effectLst/>
                          <a:latin typeface="Arial" panose="020B0604020202020204" pitchFamily="34" charset="0"/>
                          <a:cs typeface="Arial" panose="020B0604020202020204" pitchFamily="34" charset="0"/>
                        </a:rPr>
                        <a:t>Application</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Software</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Maintenance</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r"/>
                      <a:r>
                        <a:rPr lang="vi-VN" sz="1400">
                          <a:effectLst/>
                          <a:latin typeface="Arial" panose="020B0604020202020204" pitchFamily="34" charset="0"/>
                          <a:cs typeface="Arial" panose="020B0604020202020204" pitchFamily="34" charset="0"/>
                        </a:rPr>
                        <a:t>5</a:t>
                      </a:r>
                      <a:r>
                        <a:rPr lang="en-US" sz="1400">
                          <a:effectLst/>
                          <a:latin typeface="Arial" panose="020B0604020202020204" pitchFamily="34" charset="0"/>
                          <a:cs typeface="Arial" panose="020B0604020202020204" pitchFamily="34" charset="0"/>
                        </a:rPr>
                        <a:t>,</a:t>
                      </a:r>
                      <a:r>
                        <a:rPr lang="vi-VN" sz="1400">
                          <a:effectLst/>
                          <a:latin typeface="Arial" panose="020B0604020202020204" pitchFamily="34" charset="0"/>
                          <a:cs typeface="Arial" panose="020B0604020202020204" pitchFamily="34" charset="0"/>
                        </a:rPr>
                        <a:t>000</a:t>
                      </a:r>
                      <a:r>
                        <a:rPr lang="en-US" sz="1400">
                          <a:effectLst/>
                          <a:latin typeface="Arial" panose="020B0604020202020204" pitchFamily="34" charset="0"/>
                          <a:cs typeface="Arial" panose="020B0604020202020204" pitchFamily="34" charset="0"/>
                        </a:rPr>
                        <a:t>,000 vnd</a:t>
                      </a:r>
                      <a:endParaRPr lang="en-US">
                        <a:latin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729012022"/>
                  </a:ext>
                </a:extLst>
              </a:tr>
              <a:tr h="277613">
                <a:tc>
                  <a:txBody>
                    <a:bodyPr/>
                    <a:lstStyle/>
                    <a:p>
                      <a:pPr marL="0" lvl="0" indent="0" algn="just">
                        <a:lnSpc>
                          <a:spcPct val="107000"/>
                        </a:lnSpc>
                        <a:spcBef>
                          <a:spcPts val="500"/>
                        </a:spcBef>
                        <a:spcAft>
                          <a:spcPts val="0"/>
                        </a:spcAft>
                        <a:buFont typeface="+mj-lt"/>
                        <a:buNone/>
                      </a:pPr>
                      <a:r>
                        <a:rPr lang="en-US" sz="1400" dirty="0">
                          <a:effectLst/>
                          <a:latin typeface="Arial" panose="020B0604020202020204" pitchFamily="34" charset="0"/>
                          <a:cs typeface="Arial" panose="020B0604020202020204" pitchFamily="34" charset="0"/>
                        </a:rPr>
                        <a:t>B.    </a:t>
                      </a:r>
                      <a:r>
                        <a:rPr lang="vi-VN" sz="1400" dirty="0" err="1">
                          <a:effectLst/>
                          <a:latin typeface="Arial" panose="020B0604020202020204" pitchFamily="34" charset="0"/>
                          <a:cs typeface="Arial" panose="020B0604020202020204" pitchFamily="34" charset="0"/>
                        </a:rPr>
                        <a:t>Incremental</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Data</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Storage</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Required</a:t>
                      </a:r>
                      <a:r>
                        <a:rPr lang="vi-VN" sz="1400" dirty="0">
                          <a:effectLst/>
                          <a:latin typeface="Arial" panose="020B0604020202020204" pitchFamily="34" charset="0"/>
                          <a:cs typeface="Arial" panose="020B0604020202020204" pitchFamily="34" charset="0"/>
                        </a:rPr>
                        <a:t>: 20GB</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r"/>
                      <a:r>
                        <a:rPr lang="vi-VN" sz="1400">
                          <a:effectLst/>
                          <a:latin typeface="Arial" panose="020B0604020202020204" pitchFamily="34" charset="0"/>
                          <a:cs typeface="Arial" panose="020B0604020202020204" pitchFamily="34" charset="0"/>
                        </a:rPr>
                        <a:t>1</a:t>
                      </a:r>
                      <a:r>
                        <a:rPr lang="en-US" sz="1400">
                          <a:effectLst/>
                          <a:latin typeface="Arial" panose="020B0604020202020204" pitchFamily="34" charset="0"/>
                          <a:cs typeface="Arial" panose="020B0604020202020204" pitchFamily="34" charset="0"/>
                        </a:rPr>
                        <a:t>0,000,</a:t>
                      </a:r>
                      <a:r>
                        <a:rPr lang="vi-VN" sz="1400">
                          <a:effectLst/>
                          <a:latin typeface="Arial" panose="020B0604020202020204" pitchFamily="34" charset="0"/>
                          <a:cs typeface="Arial" panose="020B0604020202020204" pitchFamily="34" charset="0"/>
                        </a:rPr>
                        <a:t>000</a:t>
                      </a:r>
                      <a:r>
                        <a:rPr lang="en-US" sz="1400">
                          <a:effectLst/>
                          <a:latin typeface="Arial" panose="020B0604020202020204" pitchFamily="34" charset="0"/>
                          <a:cs typeface="Arial" panose="020B0604020202020204" pitchFamily="34" charset="0"/>
                        </a:rPr>
                        <a:t> vnd</a:t>
                      </a:r>
                      <a:endParaRPr lang="en-US">
                        <a:latin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926883560"/>
                  </a:ext>
                </a:extLst>
              </a:tr>
              <a:tr h="277613">
                <a:tc>
                  <a:txBody>
                    <a:bodyPr/>
                    <a:lstStyle/>
                    <a:p>
                      <a:pPr marL="0" lvl="0" indent="0" algn="just">
                        <a:lnSpc>
                          <a:spcPct val="107000"/>
                        </a:lnSpc>
                        <a:spcBef>
                          <a:spcPts val="500"/>
                        </a:spcBef>
                        <a:spcAft>
                          <a:spcPts val="0"/>
                        </a:spcAft>
                        <a:buFont typeface="+mj-lt"/>
                        <a:buNone/>
                      </a:pPr>
                      <a:r>
                        <a:rPr lang="en-US" sz="1400" dirty="0">
                          <a:effectLst/>
                          <a:latin typeface="Arial" panose="020B0604020202020204" pitchFamily="34" charset="0"/>
                          <a:cs typeface="Arial" panose="020B0604020202020204" pitchFamily="34" charset="0"/>
                        </a:rPr>
                        <a:t>C.    </a:t>
                      </a:r>
                      <a:r>
                        <a:rPr lang="vi-VN" sz="1400" dirty="0" err="1">
                          <a:effectLst/>
                          <a:latin typeface="Arial" panose="020B0604020202020204" pitchFamily="34" charset="0"/>
                          <a:cs typeface="Arial" panose="020B0604020202020204" pitchFamily="34" charset="0"/>
                        </a:rPr>
                        <a:t>Incremental</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Communication</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r"/>
                      <a:r>
                        <a:rPr lang="vi-VN" sz="1400">
                          <a:effectLst/>
                          <a:latin typeface="Arial" panose="020B0604020202020204" pitchFamily="34" charset="0"/>
                          <a:cs typeface="Arial" panose="020B0604020202020204" pitchFamily="34" charset="0"/>
                        </a:rPr>
                        <a:t>2</a:t>
                      </a:r>
                      <a:r>
                        <a:rPr lang="en-US" sz="1400">
                          <a:effectLst/>
                          <a:latin typeface="Arial" panose="020B0604020202020204" pitchFamily="34" charset="0"/>
                          <a:cs typeface="Arial" panose="020B0604020202020204" pitchFamily="34" charset="0"/>
                        </a:rPr>
                        <a:t>,000,</a:t>
                      </a:r>
                      <a:r>
                        <a:rPr lang="vi-VN" sz="1400">
                          <a:effectLst/>
                          <a:latin typeface="Arial" panose="020B0604020202020204" pitchFamily="34" charset="0"/>
                          <a:cs typeface="Arial" panose="020B0604020202020204" pitchFamily="34" charset="0"/>
                        </a:rPr>
                        <a:t>000</a:t>
                      </a:r>
                      <a:r>
                        <a:rPr lang="en-US" sz="1400">
                          <a:effectLst/>
                          <a:latin typeface="Arial" panose="020B0604020202020204" pitchFamily="34" charset="0"/>
                          <a:cs typeface="Arial" panose="020B0604020202020204" pitchFamily="34" charset="0"/>
                        </a:rPr>
                        <a:t> vnd</a:t>
                      </a:r>
                      <a:endParaRPr lang="en-US">
                        <a:latin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81079544"/>
                  </a:ext>
                </a:extLst>
              </a:tr>
              <a:tr h="277613">
                <a:tc>
                  <a:txBody>
                    <a:bodyPr/>
                    <a:lstStyle/>
                    <a:p>
                      <a:pPr marL="0" lvl="0" indent="0" algn="just">
                        <a:lnSpc>
                          <a:spcPct val="107000"/>
                        </a:lnSpc>
                        <a:spcBef>
                          <a:spcPts val="500"/>
                        </a:spcBef>
                        <a:spcAft>
                          <a:spcPts val="0"/>
                        </a:spcAft>
                        <a:buFont typeface="+mj-lt"/>
                        <a:buNone/>
                      </a:pPr>
                      <a:r>
                        <a:rPr lang="en-US" sz="1400" dirty="0">
                          <a:effectLst/>
                          <a:latin typeface="Arial" panose="020B0604020202020204" pitchFamily="34" charset="0"/>
                          <a:cs typeface="Arial" panose="020B0604020202020204" pitchFamily="34" charset="0"/>
                        </a:rPr>
                        <a:t>D.    </a:t>
                      </a:r>
                      <a:r>
                        <a:rPr lang="vi-VN" sz="1400" dirty="0" err="1">
                          <a:effectLst/>
                          <a:latin typeface="Arial" panose="020B0604020202020204" pitchFamily="34" charset="0"/>
                          <a:cs typeface="Arial" panose="020B0604020202020204" pitchFamily="34" charset="0"/>
                        </a:rPr>
                        <a:t>New</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Software</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and</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Hardware</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leases</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r"/>
                      <a:r>
                        <a:rPr lang="en-US" sz="1400">
                          <a:effectLst/>
                          <a:latin typeface="Arial" panose="020B0604020202020204" pitchFamily="34" charset="0"/>
                          <a:cs typeface="Arial" panose="020B0604020202020204" pitchFamily="34" charset="0"/>
                        </a:rPr>
                        <a:t>20,000,00</a:t>
                      </a:r>
                      <a:r>
                        <a:rPr lang="vi-VN" sz="1400">
                          <a:effectLst/>
                          <a:latin typeface="Arial" panose="020B0604020202020204" pitchFamily="34" charset="0"/>
                          <a:cs typeface="Arial" panose="020B0604020202020204" pitchFamily="34" charset="0"/>
                        </a:rPr>
                        <a:t>0</a:t>
                      </a:r>
                      <a:r>
                        <a:rPr lang="en-US" sz="1400">
                          <a:effectLst/>
                          <a:latin typeface="Arial" panose="020B0604020202020204" pitchFamily="34" charset="0"/>
                          <a:cs typeface="Arial" panose="020B0604020202020204" pitchFamily="34" charset="0"/>
                        </a:rPr>
                        <a:t> vnd</a:t>
                      </a:r>
                      <a:endParaRPr lang="en-US">
                        <a:latin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557322684"/>
                  </a:ext>
                </a:extLst>
              </a:tr>
              <a:tr h="277955">
                <a:tc>
                  <a:txBody>
                    <a:bodyPr/>
                    <a:lstStyle/>
                    <a:p>
                      <a:pPr marL="342900" lvl="0" indent="-342900" algn="just">
                        <a:lnSpc>
                          <a:spcPct val="107000"/>
                        </a:lnSpc>
                        <a:spcBef>
                          <a:spcPts val="500"/>
                        </a:spcBef>
                        <a:spcAft>
                          <a:spcPts val="0"/>
                        </a:spcAft>
                        <a:buFont typeface="+mj-lt"/>
                        <a:buAutoNum type="alphaUcPeriod" startAt="5"/>
                      </a:pPr>
                      <a:r>
                        <a:rPr lang="vi-VN" sz="1400" dirty="0" err="1">
                          <a:effectLst/>
                          <a:latin typeface="Arial" panose="020B0604020202020204" pitchFamily="34" charset="0"/>
                          <a:cs typeface="Arial" panose="020B0604020202020204" pitchFamily="34" charset="0"/>
                        </a:rPr>
                        <a:t>Supplies</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r"/>
                      <a:r>
                        <a:rPr lang="en-US" sz="1400">
                          <a:effectLst/>
                          <a:latin typeface="Arial" panose="020B0604020202020204" pitchFamily="34" charset="0"/>
                          <a:cs typeface="Arial" panose="020B0604020202020204" pitchFamily="34" charset="0"/>
                        </a:rPr>
                        <a:t>0</a:t>
                      </a:r>
                      <a:endParaRPr lang="en-US">
                        <a:latin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070803577"/>
                  </a:ext>
                </a:extLst>
              </a:tr>
              <a:tr h="272375">
                <a:tc>
                  <a:txBody>
                    <a:bodyPr/>
                    <a:lstStyle/>
                    <a:p>
                      <a:pPr marL="0" lvl="0" indent="0" algn="just">
                        <a:lnSpc>
                          <a:spcPct val="107000"/>
                        </a:lnSpc>
                        <a:spcBef>
                          <a:spcPts val="500"/>
                        </a:spcBef>
                        <a:spcAft>
                          <a:spcPts val="0"/>
                        </a:spcAft>
                        <a:buFont typeface="+mj-lt"/>
                        <a:buNone/>
                      </a:pPr>
                      <a:r>
                        <a:rPr lang="en-US" sz="1400" dirty="0">
                          <a:effectLst/>
                          <a:latin typeface="Arial" panose="020B0604020202020204" pitchFamily="34" charset="0"/>
                          <a:cs typeface="Arial" panose="020B0604020202020204" pitchFamily="34" charset="0"/>
                        </a:rPr>
                        <a:t>F.    </a:t>
                      </a:r>
                      <a:r>
                        <a:rPr lang="vi-VN" sz="1400" dirty="0" err="1">
                          <a:effectLst/>
                          <a:latin typeface="Arial" panose="020B0604020202020204" pitchFamily="34" charset="0"/>
                          <a:cs typeface="Arial" panose="020B0604020202020204" pitchFamily="34" charset="0"/>
                        </a:rPr>
                        <a:t>Other</a:t>
                      </a:r>
                      <a:r>
                        <a:rPr lang="en-US" sz="1400" dirty="0">
                          <a:effectLst/>
                          <a:latin typeface="Arial" panose="020B0604020202020204" pitchFamily="34" charset="0"/>
                          <a:cs typeface="Arial" panose="020B0604020202020204" pitchFamily="34" charset="0"/>
                        </a:rPr>
                        <a:t> (Domain, Server, etc.)</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r"/>
                      <a:r>
                        <a:rPr lang="en-US" sz="1400" dirty="0">
                          <a:effectLst/>
                          <a:latin typeface="Arial" panose="020B0604020202020204" pitchFamily="34" charset="0"/>
                          <a:cs typeface="Arial" panose="020B0604020202020204" pitchFamily="34" charset="0"/>
                        </a:rPr>
                        <a:t>5,000,000 </a:t>
                      </a:r>
                      <a:r>
                        <a:rPr lang="en-US" sz="1400" dirty="0" err="1">
                          <a:effectLst/>
                          <a:latin typeface="Arial" panose="020B0604020202020204" pitchFamily="34" charset="0"/>
                          <a:cs typeface="Arial" panose="020B0604020202020204" pitchFamily="34" charset="0"/>
                        </a:rPr>
                        <a:t>vnd</a:t>
                      </a:r>
                      <a:endParaRPr lang="en-US" dirty="0">
                        <a:latin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821435742"/>
                  </a:ext>
                </a:extLst>
              </a:tr>
              <a:tr h="277613">
                <a:tc>
                  <a:txBody>
                    <a:bodyPr/>
                    <a:lstStyle/>
                    <a:p>
                      <a:pPr algn="just">
                        <a:lnSpc>
                          <a:spcPct val="107000"/>
                        </a:lnSpc>
                        <a:spcAft>
                          <a:spcPts val="0"/>
                        </a:spcAft>
                      </a:pPr>
                      <a:r>
                        <a:rPr lang="vi-VN" sz="1400" dirty="0" err="1">
                          <a:effectLst/>
                          <a:latin typeface="Arial" panose="020B0604020202020204" pitchFamily="34" charset="0"/>
                          <a:cs typeface="Arial" panose="020B0604020202020204" pitchFamily="34" charset="0"/>
                        </a:rPr>
                        <a:t>Total</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Recurring</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Costs</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r"/>
                      <a:r>
                        <a:rPr lang="en-US" sz="1400" dirty="0">
                          <a:effectLst/>
                          <a:latin typeface="Arial" panose="020B0604020202020204" pitchFamily="34" charset="0"/>
                          <a:cs typeface="Arial" panose="020B0604020202020204" pitchFamily="34" charset="0"/>
                        </a:rPr>
                        <a:t>42,000,0</a:t>
                      </a:r>
                      <a:r>
                        <a:rPr lang="vi-VN" sz="1400" dirty="0">
                          <a:effectLst/>
                          <a:latin typeface="Arial" panose="020B0604020202020204" pitchFamily="34" charset="0"/>
                          <a:cs typeface="Arial" panose="020B0604020202020204" pitchFamily="34" charset="0"/>
                        </a:rPr>
                        <a:t>00</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vnd</a:t>
                      </a:r>
                      <a:endParaRPr lang="en-US" dirty="0">
                        <a:latin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790649199"/>
                  </a:ext>
                </a:extLst>
              </a:tr>
            </a:tbl>
          </a:graphicData>
        </a:graphic>
      </p:graphicFrame>
    </p:spTree>
    <p:extLst>
      <p:ext uri="{BB962C8B-B14F-4D97-AF65-F5344CB8AC3E}">
        <p14:creationId xmlns:p14="http://schemas.microsoft.com/office/powerpoint/2010/main" val="273799266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Bảng 2">
            <a:extLst>
              <a:ext uri="{FF2B5EF4-FFF2-40B4-BE49-F238E27FC236}">
                <a16:creationId xmlns:a16="http://schemas.microsoft.com/office/drawing/2014/main" id="{EA3E9844-89C9-4098-930E-8DA4483FB973}"/>
              </a:ext>
            </a:extLst>
          </p:cNvPr>
          <p:cNvGraphicFramePr>
            <a:graphicFrameLocks noGrp="1"/>
          </p:cNvGraphicFramePr>
          <p:nvPr/>
        </p:nvGraphicFramePr>
        <p:xfrm>
          <a:off x="1131570" y="47819"/>
          <a:ext cx="9928860" cy="6762362"/>
        </p:xfrm>
        <a:graphic>
          <a:graphicData uri="http://schemas.openxmlformats.org/drawingml/2006/table">
            <a:tbl>
              <a:tblPr firstRow="1" bandRow="1">
                <a:tableStyleId>{F5AB1C69-6EDB-4FF4-983F-18BD219EF322}</a:tableStyleId>
              </a:tblPr>
              <a:tblGrid>
                <a:gridCol w="4972175">
                  <a:extLst>
                    <a:ext uri="{9D8B030D-6E8A-4147-A177-3AD203B41FA5}">
                      <a16:colId xmlns:a16="http://schemas.microsoft.com/office/drawing/2014/main" val="780591135"/>
                    </a:ext>
                  </a:extLst>
                </a:gridCol>
                <a:gridCol w="4956685">
                  <a:extLst>
                    <a:ext uri="{9D8B030D-6E8A-4147-A177-3AD203B41FA5}">
                      <a16:colId xmlns:a16="http://schemas.microsoft.com/office/drawing/2014/main" val="1382906085"/>
                    </a:ext>
                  </a:extLst>
                </a:gridCol>
              </a:tblGrid>
              <a:tr h="391336">
                <a:tc>
                  <a:txBody>
                    <a:bodyPr/>
                    <a:lstStyle/>
                    <a:p>
                      <a:pPr algn="ctr">
                        <a:lnSpc>
                          <a:spcPct val="100000"/>
                        </a:lnSpc>
                        <a:spcAft>
                          <a:spcPts val="800"/>
                        </a:spcAft>
                      </a:pPr>
                      <a:r>
                        <a:rPr lang="vi-VN" sz="1400">
                          <a:effectLst/>
                          <a:latin typeface="Arial" panose="020B0604020202020204" pitchFamily="34" charset="0"/>
                          <a:cs typeface="Arial" panose="020B0604020202020204" pitchFamily="34" charset="0"/>
                        </a:rPr>
                        <a:t>Tangible Benefits</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47143" marR="47143" marT="0" marB="0"/>
                </a:tc>
                <a:tc>
                  <a:txBody>
                    <a:bodyPr/>
                    <a:lstStyle/>
                    <a:p>
                      <a:pPr algn="ctr">
                        <a:lnSpc>
                          <a:spcPct val="100000"/>
                        </a:lnSpc>
                        <a:spcAft>
                          <a:spcPts val="800"/>
                        </a:spcAft>
                      </a:pPr>
                      <a:r>
                        <a:rPr lang="vi-VN" sz="1400">
                          <a:effectLst/>
                          <a:latin typeface="Arial" panose="020B0604020202020204" pitchFamily="34" charset="0"/>
                          <a:cs typeface="Arial" panose="020B0604020202020204" pitchFamily="34" charset="0"/>
                        </a:rPr>
                        <a:t>Intangible Benefits</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47143" marR="47143" marT="0" marB="0"/>
                </a:tc>
                <a:extLst>
                  <a:ext uri="{0D108BD9-81ED-4DB2-BD59-A6C34878D82A}">
                    <a16:rowId xmlns:a16="http://schemas.microsoft.com/office/drawing/2014/main" val="477517300"/>
                  </a:ext>
                </a:extLst>
              </a:tr>
              <a:tr h="2946224">
                <a:tc>
                  <a:txBody>
                    <a:bodyPr/>
                    <a:lstStyle/>
                    <a:p>
                      <a:pPr algn="just">
                        <a:lnSpc>
                          <a:spcPct val="100000"/>
                        </a:lnSpc>
                        <a:spcAft>
                          <a:spcPts val="800"/>
                        </a:spcAft>
                      </a:pPr>
                      <a:r>
                        <a:rPr lang="en-US" sz="1400" dirty="0">
                          <a:effectLst/>
                          <a:latin typeface="Arial" panose="020B0604020202020204" pitchFamily="34" charset="0"/>
                          <a:cs typeface="Arial" panose="020B0604020202020204" pitchFamily="34" charset="0"/>
                        </a:rPr>
                        <a:t>Improved productivity and efficiencies</a:t>
                      </a:r>
                    </a:p>
                    <a:p>
                      <a:pPr algn="just">
                        <a:lnSpc>
                          <a:spcPct val="100000"/>
                        </a:lnSpc>
                        <a:spcAft>
                          <a:spcPts val="800"/>
                        </a:spcAft>
                      </a:pPr>
                      <a:r>
                        <a:rPr lang="en-US" sz="1400" dirty="0">
                          <a:effectLst/>
                          <a:latin typeface="Arial" panose="020B0604020202020204" pitchFamily="34" charset="0"/>
                          <a:cs typeface="Arial" panose="020B0604020202020204" pitchFamily="34" charset="0"/>
                        </a:rPr>
                        <a:t>Reduced costs</a:t>
                      </a:r>
                    </a:p>
                    <a:p>
                      <a:pPr algn="just">
                        <a:lnSpc>
                          <a:spcPct val="100000"/>
                        </a:lnSpc>
                        <a:spcAft>
                          <a:spcPts val="800"/>
                        </a:spcAft>
                      </a:pPr>
                      <a:r>
                        <a:rPr lang="en-US" sz="1400" dirty="0">
                          <a:effectLst/>
                          <a:latin typeface="Arial" panose="020B0604020202020204" pitchFamily="34" charset="0"/>
                          <a:cs typeface="Arial" panose="020B0604020202020204" pitchFamily="34" charset="0"/>
                        </a:rPr>
                        <a:t>Increased revenue</a:t>
                      </a:r>
                    </a:p>
                    <a:p>
                      <a:pPr algn="just">
                        <a:lnSpc>
                          <a:spcPct val="100000"/>
                        </a:lnSpc>
                        <a:spcAft>
                          <a:spcPts val="800"/>
                        </a:spcAft>
                      </a:pPr>
                      <a:r>
                        <a:rPr lang="en-US" sz="1400" dirty="0">
                          <a:effectLst/>
                          <a:latin typeface="Arial" panose="020B0604020202020204" pitchFamily="34" charset="0"/>
                          <a:cs typeface="Arial" panose="020B0604020202020204" pitchFamily="34" charset="0"/>
                        </a:rPr>
                        <a:t>Meeting changing demands of the marketplace</a:t>
                      </a:r>
                    </a:p>
                    <a:p>
                      <a:pPr algn="just">
                        <a:lnSpc>
                          <a:spcPct val="100000"/>
                        </a:lnSpc>
                        <a:spcAft>
                          <a:spcPts val="800"/>
                        </a:spcAft>
                      </a:pPr>
                      <a:r>
                        <a:rPr lang="en-US" sz="1400" dirty="0">
                          <a:effectLst/>
                          <a:latin typeface="Arial" panose="020B0604020202020204" pitchFamily="34" charset="0"/>
                          <a:cs typeface="Arial" panose="020B0604020202020204" pitchFamily="34" charset="0"/>
                        </a:rPr>
                        <a:t>Less waste (materials, time, resources)</a:t>
                      </a:r>
                    </a:p>
                    <a:p>
                      <a:pPr algn="just">
                        <a:lnSpc>
                          <a:spcPct val="100000"/>
                        </a:lnSpc>
                        <a:spcAft>
                          <a:spcPts val="800"/>
                        </a:spcAft>
                      </a:pPr>
                      <a:r>
                        <a:rPr lang="en-US" sz="1400" dirty="0">
                          <a:effectLst/>
                          <a:latin typeface="Arial" panose="020B0604020202020204" pitchFamily="34" charset="0"/>
                          <a:cs typeface="Arial" panose="020B0604020202020204" pitchFamily="34" charset="0"/>
                        </a:rPr>
                        <a:t>Reduced head count (in these more politically correct times, it's better to phrase this in more sensitive terms: “reallocation of existing staff to other company areas” or “eliminate the need to add to staff”)</a:t>
                      </a:r>
                    </a:p>
                  </a:txBody>
                  <a:tcPr marL="47143" marR="47143" marT="0" marB="0"/>
                </a:tc>
                <a:tc>
                  <a:txBody>
                    <a:bodyPr/>
                    <a:lstStyle/>
                    <a:p>
                      <a:pPr algn="just">
                        <a:lnSpc>
                          <a:spcPct val="100000"/>
                        </a:lnSpc>
                        <a:spcAft>
                          <a:spcPts val="800"/>
                        </a:spcAft>
                      </a:pPr>
                      <a:r>
                        <a:rPr lang="vi-VN" sz="1400" spc="15" dirty="0" err="1">
                          <a:effectLst/>
                          <a:latin typeface="Arial" panose="020B0604020202020204" pitchFamily="34" charset="0"/>
                          <a:cs typeface="Arial" panose="020B0604020202020204" pitchFamily="34" charset="0"/>
                        </a:rPr>
                        <a:t>Improving</a:t>
                      </a:r>
                      <a:r>
                        <a:rPr lang="en-US" sz="1400" spc="15" dirty="0">
                          <a:effectLst/>
                          <a:latin typeface="Arial" panose="020B0604020202020204" pitchFamily="34" charset="0"/>
                          <a:cs typeface="Arial" panose="020B0604020202020204" pitchFamily="34" charset="0"/>
                        </a:rPr>
                        <a:t> the user experience</a:t>
                      </a:r>
                      <a:r>
                        <a:rPr lang="vi-VN" sz="1400" spc="15" dirty="0">
                          <a:effectLst/>
                          <a:latin typeface="Arial" panose="020B0604020202020204" pitchFamily="34" charset="0"/>
                          <a:cs typeface="Arial" panose="020B0604020202020204" pitchFamily="34" charset="0"/>
                        </a:rPr>
                        <a:t> </a:t>
                      </a:r>
                      <a:r>
                        <a:rPr lang="vi-VN" sz="1400" spc="15" dirty="0" err="1">
                          <a:effectLst/>
                          <a:latin typeface="Arial" panose="020B0604020202020204" pitchFamily="34" charset="0"/>
                          <a:cs typeface="Arial" panose="020B0604020202020204" pitchFamily="34" charset="0"/>
                        </a:rPr>
                        <a:t>that</a:t>
                      </a:r>
                      <a:r>
                        <a:rPr lang="en-US" sz="1400" spc="15" dirty="0">
                          <a:effectLst/>
                          <a:latin typeface="Arial" panose="020B0604020202020204" pitchFamily="34" charset="0"/>
                          <a:cs typeface="Arial" panose="020B0604020202020204" pitchFamily="34" charset="0"/>
                        </a:rPr>
                        <a:t> could be because the upgrade makes software or hardware easier to use</a:t>
                      </a:r>
                      <a:endParaRPr lang="en-US" sz="1400" dirty="0">
                        <a:effectLst/>
                        <a:latin typeface="Arial" panose="020B0604020202020204" pitchFamily="34" charset="0"/>
                        <a:cs typeface="Arial" panose="020B0604020202020204" pitchFamily="34" charset="0"/>
                      </a:endParaRPr>
                    </a:p>
                    <a:p>
                      <a:pPr algn="just">
                        <a:lnSpc>
                          <a:spcPct val="100000"/>
                        </a:lnSpc>
                        <a:spcAft>
                          <a:spcPts val="800"/>
                        </a:spcAft>
                      </a:pPr>
                      <a:r>
                        <a:rPr lang="en-US" sz="1400" spc="15" dirty="0">
                          <a:effectLst/>
                          <a:latin typeface="Arial" panose="020B0604020202020204" pitchFamily="34" charset="0"/>
                          <a:cs typeface="Arial" panose="020B0604020202020204" pitchFamily="34" charset="0"/>
                        </a:rPr>
                        <a:t>Increased customer satisfaction and brand loyalty benefit the business</a:t>
                      </a:r>
                      <a:endParaRPr lang="en-US" sz="1400" dirty="0">
                        <a:effectLst/>
                        <a:latin typeface="Arial" panose="020B0604020202020204" pitchFamily="34" charset="0"/>
                        <a:cs typeface="Arial" panose="020B0604020202020204" pitchFamily="34" charset="0"/>
                      </a:endParaRPr>
                    </a:p>
                    <a:p>
                      <a:pPr algn="just">
                        <a:lnSpc>
                          <a:spcPct val="100000"/>
                        </a:lnSpc>
                        <a:spcAft>
                          <a:spcPts val="800"/>
                        </a:spcAft>
                      </a:pPr>
                      <a:r>
                        <a:rPr lang="en-US" sz="1400" spc="15" dirty="0">
                          <a:effectLst/>
                          <a:latin typeface="Arial" panose="020B0604020202020204" pitchFamily="34" charset="0"/>
                          <a:cs typeface="Arial" panose="020B0604020202020204" pitchFamily="34" charset="0"/>
                        </a:rPr>
                        <a:t>reduce </a:t>
                      </a:r>
                      <a:r>
                        <a:rPr lang="vi-VN" sz="1400" spc="15" dirty="0" err="1">
                          <a:effectLst/>
                          <a:latin typeface="Arial" panose="020B0604020202020204" pitchFamily="34" charset="0"/>
                          <a:cs typeface="Arial" panose="020B0604020202020204" pitchFamily="34" charset="0"/>
                        </a:rPr>
                        <a:t>staff</a:t>
                      </a:r>
                      <a:r>
                        <a:rPr lang="en-US" sz="1400" spc="15" dirty="0">
                          <a:effectLst/>
                          <a:latin typeface="Arial" panose="020B0604020202020204" pitchFamily="34" charset="0"/>
                          <a:cs typeface="Arial" panose="020B0604020202020204" pitchFamily="34" charset="0"/>
                        </a:rPr>
                        <a:t>'</a:t>
                      </a:r>
                      <a:r>
                        <a:rPr lang="vi-VN" sz="1400" spc="15" dirty="0">
                          <a:effectLst/>
                          <a:latin typeface="Arial" panose="020B0604020202020204" pitchFamily="34" charset="0"/>
                          <a:cs typeface="Arial" panose="020B0604020202020204" pitchFamily="34" charset="0"/>
                        </a:rPr>
                        <a:t>s</a:t>
                      </a:r>
                      <a:r>
                        <a:rPr lang="en-US" sz="1400" spc="15" dirty="0">
                          <a:effectLst/>
                          <a:latin typeface="Arial" panose="020B0604020202020204" pitchFamily="34" charset="0"/>
                          <a:cs typeface="Arial" panose="020B0604020202020204" pitchFamily="34" charset="0"/>
                        </a:rPr>
                        <a:t> workloads</a:t>
                      </a:r>
                      <a:endParaRPr lang="en-US" sz="1400" dirty="0">
                        <a:effectLst/>
                        <a:latin typeface="Arial" panose="020B0604020202020204" pitchFamily="34" charset="0"/>
                        <a:cs typeface="Arial" panose="020B0604020202020204" pitchFamily="34" charset="0"/>
                      </a:endParaRPr>
                    </a:p>
                    <a:p>
                      <a:pPr algn="just">
                        <a:lnSpc>
                          <a:spcPct val="100000"/>
                        </a:lnSpc>
                        <a:spcAft>
                          <a:spcPts val="800"/>
                        </a:spcAft>
                      </a:pPr>
                      <a:r>
                        <a:rPr lang="vi-VN" sz="1400" spc="15" dirty="0" err="1">
                          <a:effectLst/>
                          <a:latin typeface="Arial" panose="020B0604020202020204" pitchFamily="34" charset="0"/>
                          <a:cs typeface="Arial" panose="020B0604020202020204" pitchFamily="34" charset="0"/>
                        </a:rPr>
                        <a:t>Lowering</a:t>
                      </a:r>
                      <a:r>
                        <a:rPr lang="en-US" sz="1400" spc="15" dirty="0">
                          <a:effectLst/>
                          <a:latin typeface="Arial" panose="020B0604020202020204" pitchFamily="34" charset="0"/>
                          <a:cs typeface="Arial" panose="020B0604020202020204" pitchFamily="34" charset="0"/>
                        </a:rPr>
                        <a:t> the risk of a data breach</a:t>
                      </a:r>
                      <a:endParaRPr lang="en-US" sz="1400" dirty="0">
                        <a:effectLst/>
                        <a:latin typeface="Arial" panose="020B0604020202020204" pitchFamily="34" charset="0"/>
                        <a:cs typeface="Arial" panose="020B0604020202020204" pitchFamily="34" charset="0"/>
                      </a:endParaRPr>
                    </a:p>
                    <a:p>
                      <a:pPr algn="just">
                        <a:lnSpc>
                          <a:spcPct val="100000"/>
                        </a:lnSpc>
                        <a:spcAft>
                          <a:spcPts val="800"/>
                        </a:spcAft>
                      </a:pPr>
                      <a:r>
                        <a:rPr lang="en-US" sz="1400" spc="15" dirty="0">
                          <a:effectLst/>
                          <a:latin typeface="Arial" panose="020B0604020202020204" pitchFamily="34" charset="0"/>
                          <a:cs typeface="Arial" panose="020B0604020202020204" pitchFamily="34" charset="0"/>
                        </a:rPr>
                        <a:t>Improved work process</a:t>
                      </a:r>
                      <a:r>
                        <a:rPr lang="vi-VN" sz="1400" spc="15" dirty="0">
                          <a:effectLst/>
                          <a:latin typeface="Arial" panose="020B0604020202020204" pitchFamily="34" charset="0"/>
                          <a:cs typeface="Arial" panose="020B0604020202020204" pitchFamily="34" charset="0"/>
                        </a:rPr>
                        <a:t> </a:t>
                      </a:r>
                      <a:r>
                        <a:rPr lang="vi-VN" sz="1400" spc="15" dirty="0" err="1">
                          <a:effectLst/>
                          <a:latin typeface="Arial" panose="020B0604020202020204" pitchFamily="34" charset="0"/>
                          <a:cs typeface="Arial" panose="020B0604020202020204" pitchFamily="34" charset="0"/>
                        </a:rPr>
                        <a:t>and</a:t>
                      </a:r>
                      <a:r>
                        <a:rPr lang="vi-VN" sz="1400" spc="15" dirty="0">
                          <a:effectLst/>
                          <a:latin typeface="Arial" panose="020B0604020202020204" pitchFamily="34" charset="0"/>
                          <a:cs typeface="Arial" panose="020B0604020202020204" pitchFamily="34" charset="0"/>
                        </a:rPr>
                        <a:t> </a:t>
                      </a:r>
                      <a:r>
                        <a:rPr lang="vi-VN" sz="1400" spc="15" dirty="0" err="1">
                          <a:effectLst/>
                          <a:latin typeface="Arial" panose="020B0604020202020204" pitchFamily="34" charset="0"/>
                          <a:cs typeface="Arial" panose="020B0604020202020204" pitchFamily="34" charset="0"/>
                        </a:rPr>
                        <a:t>Faster</a:t>
                      </a:r>
                      <a:r>
                        <a:rPr lang="vi-VN" sz="1400" spc="15" dirty="0">
                          <a:effectLst/>
                          <a:latin typeface="Arial" panose="020B0604020202020204" pitchFamily="34" charset="0"/>
                          <a:cs typeface="Arial" panose="020B0604020202020204" pitchFamily="34" charset="0"/>
                        </a:rPr>
                        <a:t> </a:t>
                      </a:r>
                      <a:r>
                        <a:rPr lang="vi-VN" sz="1400" spc="15" dirty="0" err="1">
                          <a:effectLst/>
                          <a:latin typeface="Arial" panose="020B0604020202020204" pitchFamily="34" charset="0"/>
                          <a:cs typeface="Arial" panose="020B0604020202020204" pitchFamily="34" charset="0"/>
                        </a:rPr>
                        <a:t>decision</a:t>
                      </a:r>
                      <a:r>
                        <a:rPr lang="vi-VN" sz="1400" spc="15" dirty="0">
                          <a:effectLst/>
                          <a:latin typeface="Arial" panose="020B0604020202020204" pitchFamily="34" charset="0"/>
                          <a:cs typeface="Arial" panose="020B0604020202020204" pitchFamily="34" charset="0"/>
                        </a:rPr>
                        <a:t> </a:t>
                      </a:r>
                      <a:r>
                        <a:rPr lang="vi-VN" sz="1400" spc="15" dirty="0" err="1">
                          <a:effectLst/>
                          <a:latin typeface="Arial" panose="020B0604020202020204" pitchFamily="34" charset="0"/>
                          <a:cs typeface="Arial" panose="020B0604020202020204" pitchFamily="34" charset="0"/>
                        </a:rPr>
                        <a:t>making</a:t>
                      </a:r>
                      <a:endParaRPr lang="en-US" sz="1400" dirty="0">
                        <a:effectLst/>
                        <a:latin typeface="Arial" panose="020B0604020202020204" pitchFamily="34" charset="0"/>
                        <a:cs typeface="Arial" panose="020B0604020202020204" pitchFamily="34" charset="0"/>
                      </a:endParaRPr>
                    </a:p>
                    <a:p>
                      <a:pPr algn="just">
                        <a:lnSpc>
                          <a:spcPct val="100000"/>
                        </a:lnSpc>
                        <a:spcAft>
                          <a:spcPts val="800"/>
                        </a:spcAft>
                      </a:pPr>
                      <a:r>
                        <a:rPr lang="en-US" sz="1400" spc="15" dirty="0">
                          <a:effectLst/>
                          <a:latin typeface="Arial" panose="020B0604020202020204" pitchFamily="34" charset="0"/>
                          <a:cs typeface="Arial" panose="020B0604020202020204" pitchFamily="34" charset="0"/>
                        </a:rPr>
                        <a:t>Creating autonomy may involve allowing workers to telecommute or tinkering with work conditions at the </a:t>
                      </a:r>
                      <a:r>
                        <a:rPr lang="vi-VN" sz="1400" spc="15" dirty="0" err="1">
                          <a:effectLst/>
                          <a:latin typeface="Arial" panose="020B0604020202020204" pitchFamily="34" charset="0"/>
                          <a:cs typeface="Arial" panose="020B0604020202020204" pitchFamily="34" charset="0"/>
                        </a:rPr>
                        <a:t>shop</a:t>
                      </a:r>
                      <a:r>
                        <a:rPr lang="en-US" sz="1400" spc="15" dirty="0">
                          <a:effectLst/>
                          <a:latin typeface="Arial" panose="020B0604020202020204" pitchFamily="34" charset="0"/>
                          <a:cs typeface="Arial" panose="020B0604020202020204" pitchFamily="34" charset="0"/>
                        </a:rPr>
                        <a:t>.</a:t>
                      </a:r>
                      <a:endParaRPr lang="en-US" sz="1400" dirty="0">
                        <a:effectLst/>
                        <a:latin typeface="Arial" panose="020B0604020202020204" pitchFamily="34" charset="0"/>
                        <a:cs typeface="Arial" panose="020B0604020202020204" pitchFamily="34" charset="0"/>
                      </a:endParaRPr>
                    </a:p>
                  </a:txBody>
                  <a:tcPr marL="47143" marR="47143" marT="0" marB="0"/>
                </a:tc>
                <a:extLst>
                  <a:ext uri="{0D108BD9-81ED-4DB2-BD59-A6C34878D82A}">
                    <a16:rowId xmlns:a16="http://schemas.microsoft.com/office/drawing/2014/main" val="3982845014"/>
                  </a:ext>
                </a:extLst>
              </a:tr>
              <a:tr h="289560">
                <a:tc>
                  <a:txBody>
                    <a:bodyPr/>
                    <a:lstStyle/>
                    <a:p>
                      <a:pPr algn="ctr">
                        <a:lnSpc>
                          <a:spcPct val="100000"/>
                        </a:lnSpc>
                        <a:spcAft>
                          <a:spcPts val="800"/>
                        </a:spcAft>
                      </a:pPr>
                      <a:r>
                        <a:rPr lang="vi-VN" sz="1400" dirty="0" err="1">
                          <a:effectLst/>
                          <a:latin typeface="Arial" panose="020B0604020202020204" pitchFamily="34" charset="0"/>
                          <a:cs typeface="Arial" panose="020B0604020202020204" pitchFamily="34" charset="0"/>
                        </a:rPr>
                        <a:t>Tangible</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Cost</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One-Time</a:t>
                      </a:r>
                      <a:r>
                        <a:rPr lang="vi-VN" sz="1400" dirty="0">
                          <a:effectLst/>
                          <a:latin typeface="Arial" panose="020B0604020202020204" pitchFamily="34" charset="0"/>
                          <a:cs typeface="Arial" panose="020B0604020202020204" pitchFamily="34" charset="0"/>
                        </a:rPr>
                        <a:t>)</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47143" marR="47143" marT="0" marB="0"/>
                </a:tc>
                <a:tc>
                  <a:txBody>
                    <a:bodyPr/>
                    <a:lstStyle/>
                    <a:p>
                      <a:pPr algn="ctr">
                        <a:lnSpc>
                          <a:spcPct val="100000"/>
                        </a:lnSpc>
                        <a:spcAft>
                          <a:spcPts val="800"/>
                        </a:spcAft>
                      </a:pPr>
                      <a:r>
                        <a:rPr lang="vi-VN" sz="1400" dirty="0" err="1">
                          <a:effectLst/>
                          <a:latin typeface="Arial" panose="020B0604020202020204" pitchFamily="34" charset="0"/>
                          <a:cs typeface="Arial" panose="020B0604020202020204" pitchFamily="34" charset="0"/>
                        </a:rPr>
                        <a:t>Intangible</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Cost</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47143" marR="47143" marT="0" marB="0"/>
                </a:tc>
                <a:extLst>
                  <a:ext uri="{0D108BD9-81ED-4DB2-BD59-A6C34878D82A}">
                    <a16:rowId xmlns:a16="http://schemas.microsoft.com/office/drawing/2014/main" val="303012185"/>
                  </a:ext>
                </a:extLst>
              </a:tr>
              <a:tr h="1301166">
                <a:tc>
                  <a:txBody>
                    <a:bodyPr/>
                    <a:lstStyle/>
                    <a:p>
                      <a:pPr algn="just">
                        <a:lnSpc>
                          <a:spcPct val="100000"/>
                        </a:lnSpc>
                        <a:spcAft>
                          <a:spcPts val="800"/>
                        </a:spcAft>
                      </a:pPr>
                      <a:r>
                        <a:rPr lang="vi-VN" sz="1400">
                          <a:effectLst/>
                          <a:latin typeface="Arial" panose="020B0604020202020204" pitchFamily="34" charset="0"/>
                          <a:cs typeface="Arial" panose="020B0604020202020204" pitchFamily="34" charset="0"/>
                        </a:rPr>
                        <a:t>Internet service setup fee</a:t>
                      </a:r>
                      <a:endParaRPr lang="en-US" sz="1400">
                        <a:effectLst/>
                        <a:latin typeface="Arial" panose="020B0604020202020204" pitchFamily="34" charset="0"/>
                        <a:cs typeface="Arial" panose="020B0604020202020204" pitchFamily="34" charset="0"/>
                      </a:endParaRPr>
                    </a:p>
                    <a:p>
                      <a:pPr algn="just">
                        <a:lnSpc>
                          <a:spcPct val="100000"/>
                        </a:lnSpc>
                        <a:spcAft>
                          <a:spcPts val="800"/>
                        </a:spcAft>
                      </a:pPr>
                      <a:r>
                        <a:rPr lang="vi-VN" sz="1400">
                          <a:effectLst/>
                          <a:latin typeface="Arial" panose="020B0604020202020204" pitchFamily="34" charset="0"/>
                          <a:cs typeface="Arial" panose="020B0604020202020204" pitchFamily="34" charset="0"/>
                        </a:rPr>
                        <a:t>Hardware</a:t>
                      </a:r>
                      <a:endParaRPr lang="en-US" sz="1400">
                        <a:effectLst/>
                        <a:latin typeface="Arial" panose="020B0604020202020204" pitchFamily="34" charset="0"/>
                        <a:cs typeface="Arial" panose="020B0604020202020204" pitchFamily="34" charset="0"/>
                      </a:endParaRPr>
                    </a:p>
                    <a:p>
                      <a:pPr algn="just">
                        <a:lnSpc>
                          <a:spcPct val="100000"/>
                        </a:lnSpc>
                        <a:spcAft>
                          <a:spcPts val="800"/>
                        </a:spcAft>
                      </a:pPr>
                      <a:r>
                        <a:rPr lang="vi-VN" sz="1400">
                          <a:effectLst/>
                          <a:latin typeface="Arial" panose="020B0604020202020204" pitchFamily="34" charset="0"/>
                          <a:cs typeface="Arial" panose="020B0604020202020204" pitchFamily="34" charset="0"/>
                        </a:rPr>
                        <a:t>Development Cost</a:t>
                      </a:r>
                      <a:endParaRPr lang="en-US" sz="1400">
                        <a:effectLst/>
                        <a:latin typeface="Arial" panose="020B0604020202020204" pitchFamily="34" charset="0"/>
                        <a:cs typeface="Arial" panose="020B0604020202020204" pitchFamily="34" charset="0"/>
                      </a:endParaRPr>
                    </a:p>
                    <a:p>
                      <a:pPr algn="just">
                        <a:lnSpc>
                          <a:spcPct val="100000"/>
                        </a:lnSpc>
                        <a:spcAft>
                          <a:spcPts val="800"/>
                        </a:spcAft>
                      </a:pPr>
                      <a:r>
                        <a:rPr lang="vi-VN" sz="1400">
                          <a:effectLst/>
                          <a:latin typeface="Arial" panose="020B0604020202020204" pitchFamily="34" charset="0"/>
                          <a:cs typeface="Arial" panose="020B0604020202020204" pitchFamily="34" charset="0"/>
                        </a:rPr>
                        <a:t>Data Entry</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47143" marR="47143" marT="0" marB="0"/>
                </a:tc>
                <a:tc>
                  <a:txBody>
                    <a:bodyPr/>
                    <a:lstStyle/>
                    <a:p>
                      <a:pPr algn="just">
                        <a:lnSpc>
                          <a:spcPct val="100000"/>
                        </a:lnSpc>
                        <a:spcAft>
                          <a:spcPts val="800"/>
                        </a:spcAft>
                      </a:pPr>
                      <a:r>
                        <a:rPr lang="en-US" sz="1400" dirty="0">
                          <a:effectLst/>
                          <a:latin typeface="Arial" panose="020B0604020202020204" pitchFamily="34" charset="0"/>
                          <a:cs typeface="Arial" panose="020B0604020202020204" pitchFamily="34" charset="0"/>
                        </a:rPr>
                        <a:t>Reduction</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face</a:t>
                      </a:r>
                      <a:r>
                        <a:rPr lang="vi-VN" sz="1400" dirty="0">
                          <a:effectLst/>
                          <a:latin typeface="Arial" panose="020B0604020202020204" pitchFamily="34" charset="0"/>
                          <a:cs typeface="Arial" panose="020B0604020202020204" pitchFamily="34" charset="0"/>
                        </a:rPr>
                        <a:t>-to </a:t>
                      </a:r>
                      <a:r>
                        <a:rPr lang="vi-VN" sz="1400" dirty="0" err="1">
                          <a:effectLst/>
                          <a:latin typeface="Arial" panose="020B0604020202020204" pitchFamily="34" charset="0"/>
                          <a:cs typeface="Arial" panose="020B0604020202020204" pitchFamily="34" charset="0"/>
                        </a:rPr>
                        <a:t>face</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interaction</a:t>
                      </a:r>
                      <a:endParaRPr lang="en-US" sz="1400" dirty="0">
                        <a:effectLst/>
                        <a:latin typeface="Arial" panose="020B0604020202020204" pitchFamily="34" charset="0"/>
                        <a:cs typeface="Arial" panose="020B0604020202020204" pitchFamily="34" charset="0"/>
                      </a:endParaRPr>
                    </a:p>
                    <a:p>
                      <a:pPr algn="just">
                        <a:lnSpc>
                          <a:spcPct val="100000"/>
                        </a:lnSpc>
                        <a:spcAft>
                          <a:spcPts val="800"/>
                        </a:spcAft>
                      </a:pPr>
                      <a:r>
                        <a:rPr lang="vi-VN" sz="1400" dirty="0" err="1">
                          <a:effectLst/>
                          <a:latin typeface="Arial" panose="020B0604020202020204" pitchFamily="34" charset="0"/>
                          <a:cs typeface="Arial" panose="020B0604020202020204" pitchFamily="34" charset="0"/>
                        </a:rPr>
                        <a:t>Not</a:t>
                      </a:r>
                      <a:r>
                        <a:rPr lang="vi-VN" sz="1400" dirty="0">
                          <a:effectLst/>
                          <a:latin typeface="Arial" panose="020B0604020202020204" pitchFamily="34" charset="0"/>
                          <a:cs typeface="Arial" panose="020B0604020202020204" pitchFamily="34" charset="0"/>
                        </a:rPr>
                        <a:t> </a:t>
                      </a:r>
                      <a:r>
                        <a:rPr lang="en-US" sz="1400" dirty="0">
                          <a:effectLst/>
                          <a:latin typeface="Arial" panose="020B0604020202020204" pitchFamily="34" charset="0"/>
                          <a:cs typeface="Arial" panose="020B0604020202020204" pitchFamily="34" charset="0"/>
                        </a:rPr>
                        <a:t>all </a:t>
                      </a:r>
                      <a:r>
                        <a:rPr lang="vi-VN" sz="1400" dirty="0" err="1">
                          <a:effectLst/>
                          <a:latin typeface="Arial" panose="020B0604020202020204" pitchFamily="34" charset="0"/>
                          <a:cs typeface="Arial" panose="020B0604020202020204" pitchFamily="34" charset="0"/>
                        </a:rPr>
                        <a:t>customers</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use</a:t>
                      </a:r>
                      <a:r>
                        <a:rPr lang="vi-VN" sz="1400" dirty="0">
                          <a:effectLst/>
                          <a:latin typeface="Arial" panose="020B0604020202020204" pitchFamily="34" charset="0"/>
                          <a:cs typeface="Arial" panose="020B0604020202020204" pitchFamily="34" charset="0"/>
                        </a:rPr>
                        <a:t> </a:t>
                      </a:r>
                      <a:r>
                        <a:rPr lang="vi-VN" sz="1400" dirty="0" err="1">
                          <a:effectLst/>
                          <a:latin typeface="Arial" panose="020B0604020202020204" pitchFamily="34" charset="0"/>
                          <a:cs typeface="Arial" panose="020B0604020202020204" pitchFamily="34" charset="0"/>
                        </a:rPr>
                        <a:t>Internet</a:t>
                      </a:r>
                      <a:endParaRPr lang="en-US" sz="1400" dirty="0">
                        <a:effectLst/>
                        <a:latin typeface="Arial" panose="020B0604020202020204" pitchFamily="34" charset="0"/>
                        <a:cs typeface="Arial" panose="020B0604020202020204" pitchFamily="34" charset="0"/>
                      </a:endParaRPr>
                    </a:p>
                    <a:p>
                      <a:pPr algn="just">
                        <a:lnSpc>
                          <a:spcPct val="100000"/>
                        </a:lnSpc>
                        <a:spcAft>
                          <a:spcPts val="800"/>
                        </a:spcAft>
                      </a:pPr>
                      <a:r>
                        <a:rPr lang="en-US" sz="1400" dirty="0">
                          <a:effectLst/>
                          <a:latin typeface="Arial" panose="020B0604020202020204" pitchFamily="34" charset="0"/>
                          <a:cs typeface="Arial" panose="020B0604020202020204" pitchFamily="34" charset="0"/>
                        </a:rPr>
                        <a:t>Decline employee morale</a:t>
                      </a:r>
                    </a:p>
                    <a:p>
                      <a:pPr algn="just">
                        <a:lnSpc>
                          <a:spcPct val="100000"/>
                        </a:lnSpc>
                        <a:spcAft>
                          <a:spcPts val="800"/>
                        </a:spcAft>
                      </a:pPr>
                      <a:r>
                        <a:rPr lang="en-US" sz="1400" dirty="0">
                          <a:effectLst/>
                          <a:latin typeface="Arial" panose="020B0604020202020204" pitchFamily="34" charset="0"/>
                          <a:cs typeface="Arial" panose="020B0604020202020204" pitchFamily="34" charset="0"/>
                        </a:rPr>
                        <a:t>Loss of intellectual capital following employee layoffs</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47143" marR="47143" marT="0" marB="0"/>
                </a:tc>
                <a:extLst>
                  <a:ext uri="{0D108BD9-81ED-4DB2-BD59-A6C34878D82A}">
                    <a16:rowId xmlns:a16="http://schemas.microsoft.com/office/drawing/2014/main" val="2603473185"/>
                  </a:ext>
                </a:extLst>
              </a:tr>
              <a:tr h="268554">
                <a:tc gridSpan="2">
                  <a:txBody>
                    <a:bodyPr/>
                    <a:lstStyle/>
                    <a:p>
                      <a:pPr algn="ctr">
                        <a:lnSpc>
                          <a:spcPct val="100000"/>
                        </a:lnSpc>
                        <a:spcAft>
                          <a:spcPts val="800"/>
                        </a:spcAft>
                      </a:pPr>
                      <a:r>
                        <a:rPr lang="vi-VN" sz="1400">
                          <a:effectLst/>
                          <a:latin typeface="Arial" panose="020B0604020202020204" pitchFamily="34" charset="0"/>
                          <a:cs typeface="Arial" panose="020B0604020202020204" pitchFamily="34" charset="0"/>
                        </a:rPr>
                        <a:t>Tangible Cost (Recurring)</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47143" marR="47143" marT="0" marB="0"/>
                </a:tc>
                <a:tc hMerge="1">
                  <a:txBody>
                    <a:bodyPr/>
                    <a:lstStyle/>
                    <a:p>
                      <a:endParaRPr lang="en-US"/>
                    </a:p>
                  </a:txBody>
                  <a:tcPr/>
                </a:tc>
                <a:extLst>
                  <a:ext uri="{0D108BD9-81ED-4DB2-BD59-A6C34878D82A}">
                    <a16:rowId xmlns:a16="http://schemas.microsoft.com/office/drawing/2014/main" val="3489333942"/>
                  </a:ext>
                </a:extLst>
              </a:tr>
              <a:tr h="1565522">
                <a:tc gridSpan="2">
                  <a:txBody>
                    <a:bodyPr/>
                    <a:lstStyle/>
                    <a:p>
                      <a:pPr algn="ctr">
                        <a:lnSpc>
                          <a:spcPct val="100000"/>
                        </a:lnSpc>
                        <a:spcAft>
                          <a:spcPts val="800"/>
                        </a:spcAft>
                      </a:pPr>
                      <a:r>
                        <a:rPr lang="en-US" sz="1400" dirty="0">
                          <a:effectLst/>
                          <a:latin typeface="Arial" panose="020B0604020202020204" pitchFamily="34" charset="0"/>
                          <a:cs typeface="Arial" panose="020B0604020202020204" pitchFamily="34" charset="0"/>
                        </a:rPr>
                        <a:t>Internet service hosting fee </a:t>
                      </a:r>
                    </a:p>
                    <a:p>
                      <a:pPr algn="ctr">
                        <a:lnSpc>
                          <a:spcPct val="100000"/>
                        </a:lnSpc>
                        <a:spcAft>
                          <a:spcPts val="800"/>
                        </a:spcAft>
                      </a:pPr>
                      <a:r>
                        <a:rPr lang="en-US" sz="1400" dirty="0">
                          <a:effectLst/>
                          <a:latin typeface="Arial" panose="020B0604020202020204" pitchFamily="34" charset="0"/>
                          <a:cs typeface="Arial" panose="020B0604020202020204" pitchFamily="34" charset="0"/>
                        </a:rPr>
                        <a:t>Software </a:t>
                      </a:r>
                    </a:p>
                    <a:p>
                      <a:pPr algn="ctr">
                        <a:lnSpc>
                          <a:spcPct val="100000"/>
                        </a:lnSpc>
                        <a:spcAft>
                          <a:spcPts val="800"/>
                        </a:spcAft>
                      </a:pPr>
                      <a:r>
                        <a:rPr lang="en-US" sz="1400" dirty="0">
                          <a:effectLst/>
                          <a:latin typeface="Arial" panose="020B0604020202020204" pitchFamily="34" charset="0"/>
                          <a:cs typeface="Arial" panose="020B0604020202020204" pitchFamily="34" charset="0"/>
                        </a:rPr>
                        <a:t>Support</a:t>
                      </a:r>
                    </a:p>
                    <a:p>
                      <a:pPr algn="ctr">
                        <a:lnSpc>
                          <a:spcPct val="100000"/>
                        </a:lnSpc>
                        <a:spcAft>
                          <a:spcPts val="800"/>
                        </a:spcAft>
                      </a:pPr>
                      <a:r>
                        <a:rPr lang="en-US" sz="1400" dirty="0">
                          <a:effectLst/>
                          <a:latin typeface="Arial" panose="020B0604020202020204" pitchFamily="34" charset="0"/>
                          <a:cs typeface="Arial" panose="020B0604020202020204" pitchFamily="34" charset="0"/>
                        </a:rPr>
                        <a:t>Maintenance </a:t>
                      </a:r>
                    </a:p>
                    <a:p>
                      <a:pPr algn="ctr">
                        <a:lnSpc>
                          <a:spcPct val="100000"/>
                        </a:lnSpc>
                        <a:spcAft>
                          <a:spcPts val="800"/>
                        </a:spcAft>
                      </a:pPr>
                      <a:r>
                        <a:rPr lang="en-US" sz="1400" dirty="0">
                          <a:effectLst/>
                          <a:latin typeface="Arial" panose="020B0604020202020204" pitchFamily="34" charset="0"/>
                          <a:cs typeface="Arial" panose="020B0604020202020204" pitchFamily="34" charset="0"/>
                        </a:rPr>
                        <a:t>Decreased sales via traditional channels</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47143" marR="47143" marT="0" marB="0"/>
                </a:tc>
                <a:tc hMerge="1">
                  <a:txBody>
                    <a:bodyPr/>
                    <a:lstStyle/>
                    <a:p>
                      <a:endParaRPr lang="en-US"/>
                    </a:p>
                  </a:txBody>
                  <a:tcPr/>
                </a:tc>
                <a:extLst>
                  <a:ext uri="{0D108BD9-81ED-4DB2-BD59-A6C34878D82A}">
                    <a16:rowId xmlns:a16="http://schemas.microsoft.com/office/drawing/2014/main" val="740096783"/>
                  </a:ext>
                </a:extLst>
              </a:tr>
            </a:tbl>
          </a:graphicData>
        </a:graphic>
      </p:graphicFrame>
      <p:sp>
        <p:nvSpPr>
          <p:cNvPr id="4" name="Hình chữ nhật 3">
            <a:extLst>
              <a:ext uri="{FF2B5EF4-FFF2-40B4-BE49-F238E27FC236}">
                <a16:creationId xmlns:a16="http://schemas.microsoft.com/office/drawing/2014/main" id="{A0655088-ED10-4F7F-AC99-3DA6FE6A094C}"/>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Tree>
    <p:extLst>
      <p:ext uri="{BB962C8B-B14F-4D97-AF65-F5344CB8AC3E}">
        <p14:creationId xmlns:p14="http://schemas.microsoft.com/office/powerpoint/2010/main" val="3415957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nh chữ nhật 2">
            <a:extLst>
              <a:ext uri="{FF2B5EF4-FFF2-40B4-BE49-F238E27FC236}">
                <a16:creationId xmlns:a16="http://schemas.microsoft.com/office/drawing/2014/main" id="{5470D368-AE8D-4912-BB7B-2C9A7E8D3691}"/>
              </a:ext>
            </a:extLst>
          </p:cNvPr>
          <p:cNvSpPr/>
          <p:nvPr/>
        </p:nvSpPr>
        <p:spPr>
          <a:xfrm>
            <a:off x="6943725" y="1162050"/>
            <a:ext cx="561975" cy="419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ình chữ nhật 3">
            <a:extLst>
              <a:ext uri="{FF2B5EF4-FFF2-40B4-BE49-F238E27FC236}">
                <a16:creationId xmlns:a16="http://schemas.microsoft.com/office/drawing/2014/main" id="{7153586B-589D-4C47-807C-B0AE31155F0E}"/>
              </a:ext>
            </a:extLst>
          </p:cNvPr>
          <p:cNvSpPr/>
          <p:nvPr/>
        </p:nvSpPr>
        <p:spPr>
          <a:xfrm>
            <a:off x="5986461" y="5486400"/>
            <a:ext cx="561975" cy="419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ình chữ nhật 4">
            <a:extLst>
              <a:ext uri="{FF2B5EF4-FFF2-40B4-BE49-F238E27FC236}">
                <a16:creationId xmlns:a16="http://schemas.microsoft.com/office/drawing/2014/main" id="{0346AFD4-9A19-44CE-B369-14E56130E2AF}"/>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pic>
        <p:nvPicPr>
          <p:cNvPr id="10" name="Hình ảnh 9">
            <a:extLst>
              <a:ext uri="{FF2B5EF4-FFF2-40B4-BE49-F238E27FC236}">
                <a16:creationId xmlns:a16="http://schemas.microsoft.com/office/drawing/2014/main" id="{F3FB50E7-9B78-4BC5-97EF-A19219F8180B}"/>
              </a:ext>
            </a:extLst>
          </p:cNvPr>
          <p:cNvPicPr>
            <a:picLocks noChangeAspect="1"/>
          </p:cNvPicPr>
          <p:nvPr/>
        </p:nvPicPr>
        <p:blipFill rotWithShape="1">
          <a:blip r:embed="rId3"/>
          <a:srcRect l="3007" t="6371" r="1765" b="3018"/>
          <a:stretch/>
        </p:blipFill>
        <p:spPr>
          <a:xfrm>
            <a:off x="1555370" y="826736"/>
            <a:ext cx="8734093" cy="5806542"/>
          </a:xfrm>
          <a:prstGeom prst="rect">
            <a:avLst/>
          </a:prstGeom>
        </p:spPr>
      </p:pic>
      <p:sp>
        <p:nvSpPr>
          <p:cNvPr id="2" name="Tiêu đề 1">
            <a:extLst>
              <a:ext uri="{FF2B5EF4-FFF2-40B4-BE49-F238E27FC236}">
                <a16:creationId xmlns:a16="http://schemas.microsoft.com/office/drawing/2014/main" id="{73F6DFAC-F57D-4569-9B09-032C8186B8AA}"/>
              </a:ext>
            </a:extLst>
          </p:cNvPr>
          <p:cNvSpPr>
            <a:spLocks noGrp="1"/>
          </p:cNvSpPr>
          <p:nvPr>
            <p:ph type="title"/>
          </p:nvPr>
        </p:nvSpPr>
        <p:spPr>
          <a:xfrm>
            <a:off x="579120" y="275522"/>
            <a:ext cx="11152631" cy="1000828"/>
          </a:xfrm>
        </p:spPr>
        <p:txBody>
          <a:bodyPr>
            <a:noAutofit/>
          </a:bodyPr>
          <a:lstStyle/>
          <a:p>
            <a:r>
              <a:rPr lang="en-US" sz="2500" dirty="0">
                <a:latin typeface="Arial" panose="020B0604020202020204" pitchFamily="34" charset="0"/>
                <a:cs typeface="Arial" panose="020B0604020202020204" pitchFamily="34" charset="0"/>
              </a:rPr>
              <a:t>X. WORK BREAKDOWN STRUTURE IN WHOLE PROJECT (WBS)</a:t>
            </a:r>
            <a:br>
              <a:rPr lang="en-US" sz="2500" dirty="0">
                <a:latin typeface="Arial" panose="020B0604020202020204" pitchFamily="34" charset="0"/>
                <a:cs typeface="Arial" panose="020B0604020202020204" pitchFamily="34" charset="0"/>
              </a:rPr>
            </a:br>
            <a:endParaRPr lang="en-US" sz="2500" dirty="0"/>
          </a:p>
        </p:txBody>
      </p:sp>
      <p:sp>
        <p:nvSpPr>
          <p:cNvPr id="12" name="Hộp Văn bản 11">
            <a:extLst>
              <a:ext uri="{FF2B5EF4-FFF2-40B4-BE49-F238E27FC236}">
                <a16:creationId xmlns:a16="http://schemas.microsoft.com/office/drawing/2014/main" id="{431FC566-70BA-457D-9D00-24B2BBC6E170}"/>
              </a:ext>
            </a:extLst>
          </p:cNvPr>
          <p:cNvSpPr txBox="1"/>
          <p:nvPr/>
        </p:nvSpPr>
        <p:spPr>
          <a:xfrm>
            <a:off x="3250819" y="6397812"/>
            <a:ext cx="7385811" cy="369332"/>
          </a:xfrm>
          <a:prstGeom prst="rect">
            <a:avLst/>
          </a:prstGeom>
          <a:noFill/>
        </p:spPr>
        <p:txBody>
          <a:bodyPr wrap="square" rtlCol="0">
            <a:spAutoFit/>
          </a:bodyPr>
          <a:lstStyle/>
          <a:p>
            <a:r>
              <a:rPr lang="en-US" u="sng" dirty="0">
                <a:hlinkClick r:id="rId4"/>
              </a:rPr>
              <a:t>https://planhammer.io/project/5ed7a21b6cabc6231dfce3f0/show/detailed</a:t>
            </a:r>
            <a:endParaRPr lang="en-US" dirty="0"/>
          </a:p>
        </p:txBody>
      </p:sp>
    </p:spTree>
    <p:extLst>
      <p:ext uri="{BB962C8B-B14F-4D97-AF65-F5344CB8AC3E}">
        <p14:creationId xmlns:p14="http://schemas.microsoft.com/office/powerpoint/2010/main" val="380090895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êu đề 2">
            <a:extLst>
              <a:ext uri="{FF2B5EF4-FFF2-40B4-BE49-F238E27FC236}">
                <a16:creationId xmlns:a16="http://schemas.microsoft.com/office/drawing/2014/main" id="{143FDE0D-15B4-4966-A23C-FA89DAA4F230}"/>
              </a:ext>
            </a:extLst>
          </p:cNvPr>
          <p:cNvSpPr>
            <a:spLocks noGrp="1"/>
          </p:cNvSpPr>
          <p:nvPr>
            <p:ph type="title"/>
          </p:nvPr>
        </p:nvSpPr>
        <p:spPr>
          <a:xfrm>
            <a:off x="171635" y="410380"/>
            <a:ext cx="10324729" cy="946631"/>
          </a:xfrm>
        </p:spPr>
        <p:txBody>
          <a:bodyPr>
            <a:noAutofit/>
          </a:bodyPr>
          <a:lstStyle/>
          <a:p>
            <a:r>
              <a:rPr lang="en-US" sz="3200" dirty="0">
                <a:latin typeface="Arial" panose="020B0604020202020204" pitchFamily="34" charset="0"/>
                <a:cs typeface="Arial" panose="020B0604020202020204" pitchFamily="34" charset="0"/>
              </a:rPr>
              <a:t>II. RESPONSIBILITY OF THE TEAM MEMBER</a:t>
            </a:r>
            <a:br>
              <a:rPr lang="en-US" sz="3200" dirty="0">
                <a:latin typeface="Arial" panose="020B0604020202020204" pitchFamily="34" charset="0"/>
                <a:cs typeface="Arial" panose="020B0604020202020204" pitchFamily="34" charset="0"/>
              </a:rPr>
            </a:br>
            <a:endParaRPr lang="en-US" sz="3200" dirty="0"/>
          </a:p>
        </p:txBody>
      </p:sp>
      <p:sp>
        <p:nvSpPr>
          <p:cNvPr id="4" name="Hình chữ nhật 3">
            <a:extLst>
              <a:ext uri="{FF2B5EF4-FFF2-40B4-BE49-F238E27FC236}">
                <a16:creationId xmlns:a16="http://schemas.microsoft.com/office/drawing/2014/main" id="{09BBD555-CEFE-4CBA-B8B5-D4561B8F279B}"/>
              </a:ext>
            </a:extLst>
          </p:cNvPr>
          <p:cNvSpPr/>
          <p:nvPr/>
        </p:nvSpPr>
        <p:spPr>
          <a:xfrm rot="16200000">
            <a:off x="-552849" y="3161198"/>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graphicFrame>
        <p:nvGraphicFramePr>
          <p:cNvPr id="5" name="Bảng 5">
            <a:extLst>
              <a:ext uri="{FF2B5EF4-FFF2-40B4-BE49-F238E27FC236}">
                <a16:creationId xmlns:a16="http://schemas.microsoft.com/office/drawing/2014/main" id="{66421181-6C88-4551-9A95-3BA2B719400C}"/>
              </a:ext>
            </a:extLst>
          </p:cNvPr>
          <p:cNvGraphicFramePr>
            <a:graphicFrameLocks noGrp="1"/>
          </p:cNvGraphicFramePr>
          <p:nvPr>
            <p:extLst>
              <p:ext uri="{D42A27DB-BD31-4B8C-83A1-F6EECF244321}">
                <p14:modId xmlns:p14="http://schemas.microsoft.com/office/powerpoint/2010/main" val="3495903748"/>
              </p:ext>
            </p:extLst>
          </p:nvPr>
        </p:nvGraphicFramePr>
        <p:xfrm>
          <a:off x="1252180" y="1241446"/>
          <a:ext cx="10641048" cy="5376418"/>
        </p:xfrm>
        <a:graphic>
          <a:graphicData uri="http://schemas.openxmlformats.org/drawingml/2006/table">
            <a:tbl>
              <a:tblPr firstRow="1">
                <a:tableStyleId>{F5AB1C69-6EDB-4FF4-983F-18BD219EF322}</a:tableStyleId>
              </a:tblPr>
              <a:tblGrid>
                <a:gridCol w="1833805">
                  <a:extLst>
                    <a:ext uri="{9D8B030D-6E8A-4147-A177-3AD203B41FA5}">
                      <a16:colId xmlns:a16="http://schemas.microsoft.com/office/drawing/2014/main" val="1308101151"/>
                    </a:ext>
                  </a:extLst>
                </a:gridCol>
                <a:gridCol w="1793475">
                  <a:extLst>
                    <a:ext uri="{9D8B030D-6E8A-4147-A177-3AD203B41FA5}">
                      <a16:colId xmlns:a16="http://schemas.microsoft.com/office/drawing/2014/main" val="2875488863"/>
                    </a:ext>
                  </a:extLst>
                </a:gridCol>
                <a:gridCol w="7013768">
                  <a:extLst>
                    <a:ext uri="{9D8B030D-6E8A-4147-A177-3AD203B41FA5}">
                      <a16:colId xmlns:a16="http://schemas.microsoft.com/office/drawing/2014/main" val="1859077396"/>
                    </a:ext>
                  </a:extLst>
                </a:gridCol>
              </a:tblGrid>
              <a:tr h="465674">
                <a:tc gridSpan="3">
                  <a:txBody>
                    <a:bodyPr/>
                    <a:lstStyle/>
                    <a:p>
                      <a:pPr algn="ctr"/>
                      <a:r>
                        <a:rPr lang="en-US" sz="1800" dirty="0"/>
                        <a:t>Team member roles</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765601429"/>
                  </a:ext>
                </a:extLst>
              </a:tr>
              <a:tr h="465674">
                <a:tc>
                  <a:txBody>
                    <a:bodyPr/>
                    <a:lstStyle/>
                    <a:p>
                      <a:pPr algn="ctr"/>
                      <a:r>
                        <a:rPr lang="en-US" sz="1800" dirty="0"/>
                        <a:t>Name</a:t>
                      </a:r>
                    </a:p>
                  </a:txBody>
                  <a:tcPr anchor="ctr">
                    <a:solidFill>
                      <a:schemeClr val="tx2">
                        <a:lumMod val="40000"/>
                        <a:lumOff val="60000"/>
                      </a:schemeClr>
                    </a:solidFill>
                  </a:tcPr>
                </a:tc>
                <a:tc>
                  <a:txBody>
                    <a:bodyPr/>
                    <a:lstStyle/>
                    <a:p>
                      <a:pPr algn="ctr"/>
                      <a:r>
                        <a:rPr lang="en-US" sz="1800" dirty="0"/>
                        <a:t>Role</a:t>
                      </a:r>
                    </a:p>
                  </a:txBody>
                  <a:tcPr anchor="ctr">
                    <a:solidFill>
                      <a:schemeClr val="tx2">
                        <a:lumMod val="40000"/>
                        <a:lumOff val="60000"/>
                      </a:schemeClr>
                    </a:solidFill>
                  </a:tcPr>
                </a:tc>
                <a:tc>
                  <a:txBody>
                    <a:bodyPr/>
                    <a:lstStyle/>
                    <a:p>
                      <a:pPr algn="ctr"/>
                      <a:r>
                        <a:rPr lang="en-US" sz="1800" dirty="0"/>
                        <a:t>Task</a:t>
                      </a:r>
                    </a:p>
                  </a:txBody>
                  <a:tcPr anchor="ctr">
                    <a:solidFill>
                      <a:schemeClr val="tx2">
                        <a:lumMod val="40000"/>
                        <a:lumOff val="60000"/>
                      </a:schemeClr>
                    </a:solidFill>
                  </a:tcPr>
                </a:tc>
                <a:extLst>
                  <a:ext uri="{0D108BD9-81ED-4DB2-BD59-A6C34878D82A}">
                    <a16:rowId xmlns:a16="http://schemas.microsoft.com/office/drawing/2014/main" val="2083440742"/>
                  </a:ext>
                </a:extLst>
              </a:tr>
              <a:tr h="1481690">
                <a:tc>
                  <a:txBody>
                    <a:bodyPr/>
                    <a:lstStyle/>
                    <a:p>
                      <a:r>
                        <a:rPr lang="en-US" sz="1800" dirty="0"/>
                        <a:t>Iris + Vanessa</a:t>
                      </a:r>
                    </a:p>
                  </a:txBody>
                  <a:tcPr anchor="ctr"/>
                </a:tc>
                <a:tc>
                  <a:txBody>
                    <a:bodyPr/>
                    <a:lstStyle/>
                    <a:p>
                      <a:r>
                        <a:rPr lang="en-US" sz="1800" dirty="0"/>
                        <a:t>Business Analyst</a:t>
                      </a:r>
                    </a:p>
                    <a:p>
                      <a:r>
                        <a:rPr lang="en-US" sz="1800" dirty="0"/>
                        <a:t>System Analyst</a:t>
                      </a:r>
                    </a:p>
                  </a:txBody>
                  <a:tcPr anchor="ctr"/>
                </a:tc>
                <a:tc>
                  <a:txBody>
                    <a:bodyPr/>
                    <a:lstStyle/>
                    <a:p>
                      <a:pPr marL="285750" indent="-285750">
                        <a:buFontTx/>
                        <a:buChar char="-"/>
                      </a:pPr>
                      <a:r>
                        <a:rPr lang="en-US" sz="1800" dirty="0"/>
                        <a:t>Collecting user requirements</a:t>
                      </a:r>
                    </a:p>
                    <a:p>
                      <a:pPr marL="285750" indent="-285750">
                        <a:buFontTx/>
                        <a:buChar char="-"/>
                      </a:pPr>
                      <a:r>
                        <a:rPr lang="en-US" sz="1800" dirty="0"/>
                        <a:t>Eliciting requirement</a:t>
                      </a:r>
                    </a:p>
                    <a:p>
                      <a:pPr marL="285750" indent="-285750">
                        <a:buFontTx/>
                        <a:buChar char="-"/>
                      </a:pPr>
                      <a:r>
                        <a:rPr lang="en-US" sz="1800" dirty="0"/>
                        <a:t>Analyzing requirement</a:t>
                      </a:r>
                    </a:p>
                    <a:p>
                      <a:pPr marL="285750" indent="-285750">
                        <a:buFontTx/>
                        <a:buChar char="-"/>
                      </a:pPr>
                      <a:r>
                        <a:rPr lang="en-US" sz="1800" dirty="0"/>
                        <a:t>Making the Proposal project, URD (</a:t>
                      </a:r>
                      <a:r>
                        <a:rPr lang="en-US" sz="1800" dirty="0" err="1"/>
                        <a:t>ConOps</a:t>
                      </a:r>
                      <a:r>
                        <a:rPr lang="en-US" sz="1800" dirty="0"/>
                        <a:t>), SRS</a:t>
                      </a:r>
                    </a:p>
                  </a:txBody>
                  <a:tcPr anchor="ctr"/>
                </a:tc>
                <a:extLst>
                  <a:ext uri="{0D108BD9-81ED-4DB2-BD59-A6C34878D82A}">
                    <a16:rowId xmlns:a16="http://schemas.microsoft.com/office/drawing/2014/main" val="3582180587"/>
                  </a:ext>
                </a:extLst>
              </a:tr>
              <a:tr h="1143018">
                <a:tc>
                  <a:txBody>
                    <a:bodyPr/>
                    <a:lstStyle/>
                    <a:p>
                      <a:r>
                        <a:rPr lang="en-US" sz="1800" dirty="0"/>
                        <a:t>Lucy</a:t>
                      </a:r>
                    </a:p>
                  </a:txBody>
                  <a:tcPr anchor="ctr"/>
                </a:tc>
                <a:tc>
                  <a:txBody>
                    <a:bodyPr/>
                    <a:lstStyle/>
                    <a:p>
                      <a:r>
                        <a:rPr lang="en-US" sz="1800" dirty="0"/>
                        <a:t>Front-end Engineer</a:t>
                      </a:r>
                    </a:p>
                  </a:txBody>
                  <a:tcPr anchor="ctr"/>
                </a:tc>
                <a:tc>
                  <a:txBody>
                    <a:bodyPr/>
                    <a:lstStyle/>
                    <a:p>
                      <a:pPr marL="285750" indent="-285750">
                        <a:buFontTx/>
                        <a:buChar char="-"/>
                      </a:pPr>
                      <a:r>
                        <a:rPr lang="en-US" sz="1800" dirty="0"/>
                        <a:t>Designing Website with PSD in photoshop</a:t>
                      </a:r>
                    </a:p>
                    <a:p>
                      <a:pPr marL="285750" indent="-285750">
                        <a:buFontTx/>
                        <a:buChar char="-"/>
                      </a:pPr>
                      <a:r>
                        <a:rPr lang="en-US" sz="1800" dirty="0"/>
                        <a:t>Converting the PSD to HTML, CSS, Bootstrap, etc.</a:t>
                      </a:r>
                    </a:p>
                    <a:p>
                      <a:pPr marL="285750" indent="-285750">
                        <a:buFontTx/>
                        <a:buChar char="-"/>
                      </a:pPr>
                      <a:r>
                        <a:rPr lang="en-US" sz="1800" dirty="0"/>
                        <a:t>Combine the .html, .</a:t>
                      </a:r>
                      <a:r>
                        <a:rPr lang="en-US" sz="1800" dirty="0" err="1"/>
                        <a:t>css</a:t>
                      </a:r>
                      <a:r>
                        <a:rPr lang="en-US" sz="1800" dirty="0"/>
                        <a:t> file to .php file</a:t>
                      </a:r>
                    </a:p>
                  </a:txBody>
                  <a:tcPr anchor="ctr"/>
                </a:tc>
                <a:extLst>
                  <a:ext uri="{0D108BD9-81ED-4DB2-BD59-A6C34878D82A}">
                    <a16:rowId xmlns:a16="http://schemas.microsoft.com/office/drawing/2014/main" val="2184197519"/>
                  </a:ext>
                </a:extLst>
              </a:tr>
              <a:tr h="1820362">
                <a:tc>
                  <a:txBody>
                    <a:bodyPr/>
                    <a:lstStyle/>
                    <a:p>
                      <a:r>
                        <a:rPr lang="en-US" sz="1800" dirty="0"/>
                        <a:t>Iris + Vanessa</a:t>
                      </a:r>
                    </a:p>
                  </a:txBody>
                  <a:tcPr anchor="ctr"/>
                </a:tc>
                <a:tc>
                  <a:txBody>
                    <a:bodyPr/>
                    <a:lstStyle/>
                    <a:p>
                      <a:r>
                        <a:rPr lang="en-US" sz="1800" dirty="0"/>
                        <a:t>Design Database</a:t>
                      </a:r>
                    </a:p>
                  </a:txBody>
                  <a:tcPr anchor="ctr"/>
                </a:tc>
                <a:tc>
                  <a:txBody>
                    <a:bodyPr/>
                    <a:lstStyle/>
                    <a:p>
                      <a:pPr marL="285750" lvl="0" indent="-285750">
                        <a:buFontTx/>
                        <a:buChar char="-"/>
                      </a:pPr>
                      <a:r>
                        <a:rPr lang="en-US" sz="1800" kern="1200" dirty="0">
                          <a:solidFill>
                            <a:schemeClr val="dk1"/>
                          </a:solidFill>
                          <a:effectLst/>
                          <a:latin typeface="+mn-lt"/>
                          <a:ea typeface="+mn-ea"/>
                          <a:cs typeface="+mn-cs"/>
                        </a:rPr>
                        <a:t>Designing database in visual paradigm tool</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kern="1200" dirty="0">
                          <a:solidFill>
                            <a:schemeClr val="dk1"/>
                          </a:solidFill>
                          <a:effectLst/>
                          <a:latin typeface="+mn-lt"/>
                          <a:ea typeface="+mn-ea"/>
                          <a:cs typeface="+mn-cs"/>
                        </a:rPr>
                        <a:t>Researching </a:t>
                      </a:r>
                      <a:r>
                        <a:rPr lang="en-US" sz="1800" kern="1200" dirty="0" err="1">
                          <a:solidFill>
                            <a:schemeClr val="dk1"/>
                          </a:solidFill>
                          <a:effectLst/>
                          <a:latin typeface="+mn-lt"/>
                          <a:ea typeface="+mn-ea"/>
                          <a:cs typeface="+mn-cs"/>
                        </a:rPr>
                        <a:t>mySql</a:t>
                      </a:r>
                      <a:r>
                        <a:rPr lang="en-US" sz="1800" kern="1200" dirty="0">
                          <a:solidFill>
                            <a:schemeClr val="dk1"/>
                          </a:solidFill>
                          <a:effectLst/>
                          <a:latin typeface="+mn-lt"/>
                          <a:ea typeface="+mn-ea"/>
                          <a:cs typeface="+mn-cs"/>
                        </a:rPr>
                        <a:t>, PostgreSQL</a:t>
                      </a:r>
                    </a:p>
                    <a:p>
                      <a:pPr marL="285750" lvl="0" indent="-285750">
                        <a:buFontTx/>
                        <a:buChar char="-"/>
                      </a:pPr>
                      <a:r>
                        <a:rPr lang="en-US" sz="1800" kern="1200" dirty="0">
                          <a:solidFill>
                            <a:schemeClr val="dk1"/>
                          </a:solidFill>
                          <a:effectLst/>
                          <a:latin typeface="+mn-lt"/>
                          <a:ea typeface="+mn-ea"/>
                          <a:cs typeface="+mn-cs"/>
                        </a:rPr>
                        <a:t>Creating table in databases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kern="1200" dirty="0">
                          <a:solidFill>
                            <a:schemeClr val="dk1"/>
                          </a:solidFill>
                          <a:effectLst/>
                          <a:latin typeface="+mn-lt"/>
                          <a:ea typeface="+mn-ea"/>
                          <a:cs typeface="+mn-cs"/>
                        </a:rPr>
                        <a:t>Checking all tables and fields after migration in the server</a:t>
                      </a:r>
                    </a:p>
                    <a:p>
                      <a:pPr marL="285750" lvl="0" indent="-285750">
                        <a:buFontTx/>
                        <a:buChar char="-"/>
                      </a:pPr>
                      <a:r>
                        <a:rPr lang="en-US" sz="1800" kern="1200" dirty="0">
                          <a:solidFill>
                            <a:schemeClr val="dk1"/>
                          </a:solidFill>
                          <a:effectLst/>
                          <a:latin typeface="+mn-lt"/>
                          <a:ea typeface="+mn-ea"/>
                          <a:cs typeface="+mn-cs"/>
                        </a:rPr>
                        <a:t>Maintain and update/ reset database when having error or unsuitable things</a:t>
                      </a:r>
                    </a:p>
                  </a:txBody>
                  <a:tcPr anchor="ctr"/>
                </a:tc>
                <a:extLst>
                  <a:ext uri="{0D108BD9-81ED-4DB2-BD59-A6C34878D82A}">
                    <a16:rowId xmlns:a16="http://schemas.microsoft.com/office/drawing/2014/main" val="2089959222"/>
                  </a:ext>
                </a:extLst>
              </a:tr>
            </a:tbl>
          </a:graphicData>
        </a:graphic>
      </p:graphicFrame>
    </p:spTree>
    <p:extLst>
      <p:ext uri="{BB962C8B-B14F-4D97-AF65-F5344CB8AC3E}">
        <p14:creationId xmlns:p14="http://schemas.microsoft.com/office/powerpoint/2010/main" val="161385894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ình chữ nhật 5">
            <a:extLst>
              <a:ext uri="{FF2B5EF4-FFF2-40B4-BE49-F238E27FC236}">
                <a16:creationId xmlns:a16="http://schemas.microsoft.com/office/drawing/2014/main" id="{23BB2B9D-C281-4D96-88D1-D7AEAC5CBAA6}"/>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pic>
        <p:nvPicPr>
          <p:cNvPr id="1026" name="Picture 2">
            <a:extLst>
              <a:ext uri="{FF2B5EF4-FFF2-40B4-BE49-F238E27FC236}">
                <a16:creationId xmlns:a16="http://schemas.microsoft.com/office/drawing/2014/main" id="{7ED5DE07-614C-40EE-AA11-B60D9CC204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06" b="2265"/>
          <a:stretch/>
        </p:blipFill>
        <p:spPr bwMode="auto">
          <a:xfrm>
            <a:off x="2445676" y="597578"/>
            <a:ext cx="5204804" cy="6193591"/>
          </a:xfrm>
          <a:prstGeom prst="rect">
            <a:avLst/>
          </a:prstGeom>
          <a:noFill/>
          <a:extLst>
            <a:ext uri="{909E8E84-426E-40DD-AFC4-6F175D3DCCD1}">
              <a14:hiddenFill xmlns:a14="http://schemas.microsoft.com/office/drawing/2010/main">
                <a:solidFill>
                  <a:srgbClr val="FFFFFF"/>
                </a:solidFill>
              </a14:hiddenFill>
            </a:ext>
          </a:extLst>
        </p:spPr>
      </p:pic>
      <p:sp>
        <p:nvSpPr>
          <p:cNvPr id="3" name="Tiêu đề 3">
            <a:extLst>
              <a:ext uri="{FF2B5EF4-FFF2-40B4-BE49-F238E27FC236}">
                <a16:creationId xmlns:a16="http://schemas.microsoft.com/office/drawing/2014/main" id="{E689E02D-38A0-408F-B8DE-61824AB499D8}"/>
              </a:ext>
            </a:extLst>
          </p:cNvPr>
          <p:cNvSpPr>
            <a:spLocks noGrp="1"/>
          </p:cNvSpPr>
          <p:nvPr>
            <p:ph type="title"/>
          </p:nvPr>
        </p:nvSpPr>
        <p:spPr>
          <a:xfrm>
            <a:off x="971550" y="245947"/>
            <a:ext cx="10248900" cy="703263"/>
          </a:xfrm>
        </p:spPr>
        <p:txBody>
          <a:bodyPr>
            <a:noAutofit/>
          </a:bodyPr>
          <a:lstStyle/>
          <a:p>
            <a:r>
              <a:rPr lang="en-US" sz="2800" dirty="0">
                <a:solidFill>
                  <a:schemeClr val="tx1"/>
                </a:solidFill>
                <a:latin typeface="Arial" panose="020B0604020202020204" pitchFamily="34" charset="0"/>
                <a:cs typeface="Arial" panose="020B0604020202020204" pitchFamily="34" charset="0"/>
              </a:rPr>
              <a:t>X. WORK BREAK DOWN FUNCTIONS IN SYSTEM</a:t>
            </a:r>
            <a:br>
              <a:rPr lang="en-US" sz="2800" b="1" dirty="0">
                <a:solidFill>
                  <a:schemeClr val="tx1"/>
                </a:solidFill>
              </a:rPr>
            </a:br>
            <a:endParaRPr lang="en-US" sz="2800" dirty="0"/>
          </a:p>
        </p:txBody>
      </p:sp>
      <p:sp>
        <p:nvSpPr>
          <p:cNvPr id="4" name="Hộp Văn bản 3">
            <a:extLst>
              <a:ext uri="{FF2B5EF4-FFF2-40B4-BE49-F238E27FC236}">
                <a16:creationId xmlns:a16="http://schemas.microsoft.com/office/drawing/2014/main" id="{8487A46B-CFEB-4913-958C-D7CE67AFA446}"/>
              </a:ext>
            </a:extLst>
          </p:cNvPr>
          <p:cNvSpPr txBox="1"/>
          <p:nvPr/>
        </p:nvSpPr>
        <p:spPr>
          <a:xfrm>
            <a:off x="7263977" y="5937256"/>
            <a:ext cx="4890267" cy="646331"/>
          </a:xfrm>
          <a:prstGeom prst="rect">
            <a:avLst/>
          </a:prstGeom>
          <a:noFill/>
        </p:spPr>
        <p:txBody>
          <a:bodyPr wrap="square" rtlCol="0">
            <a:spAutoFit/>
          </a:bodyPr>
          <a:lstStyle/>
          <a:p>
            <a:r>
              <a:rPr lang="en-US" u="sng" dirty="0">
                <a:hlinkClick r:id="rId3"/>
              </a:rPr>
              <a:t>https://planhammer.io/project/5ed83ab8d7f78138476900af/show/detailed</a:t>
            </a:r>
            <a:endParaRPr lang="en-US" dirty="0"/>
          </a:p>
        </p:txBody>
      </p:sp>
    </p:spTree>
    <p:extLst>
      <p:ext uri="{BB962C8B-B14F-4D97-AF65-F5344CB8AC3E}">
        <p14:creationId xmlns:p14="http://schemas.microsoft.com/office/powerpoint/2010/main" val="10135561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90F7F09-2194-44F1-9D5B-24454540B0A1}"/>
              </a:ext>
            </a:extLst>
          </p:cNvPr>
          <p:cNvSpPr>
            <a:spLocks noGrp="1"/>
          </p:cNvSpPr>
          <p:nvPr>
            <p:ph type="title"/>
          </p:nvPr>
        </p:nvSpPr>
        <p:spPr>
          <a:xfrm>
            <a:off x="971550" y="365125"/>
            <a:ext cx="10248899" cy="703279"/>
          </a:xfrm>
        </p:spPr>
        <p:txBody>
          <a:bodyPr>
            <a:normAutofit/>
          </a:bodyPr>
          <a:lstStyle/>
          <a:p>
            <a:r>
              <a:rPr lang="en-US" sz="3600" dirty="0">
                <a:latin typeface="Arial" panose="020B0604020202020204" pitchFamily="34" charset="0"/>
                <a:cs typeface="Arial" panose="020B0604020202020204" pitchFamily="34" charset="0"/>
              </a:rPr>
              <a:t>XI. GANTT CHART </a:t>
            </a:r>
          </a:p>
        </p:txBody>
      </p:sp>
      <p:sp>
        <p:nvSpPr>
          <p:cNvPr id="6" name="Hình chữ nhật 5">
            <a:extLst>
              <a:ext uri="{FF2B5EF4-FFF2-40B4-BE49-F238E27FC236}">
                <a16:creationId xmlns:a16="http://schemas.microsoft.com/office/drawing/2014/main" id="{A2EAC45E-E96B-4903-B1AF-89234C3CE771}"/>
              </a:ext>
            </a:extLst>
          </p:cNvPr>
          <p:cNvSpPr/>
          <p:nvPr/>
        </p:nvSpPr>
        <p:spPr>
          <a:xfrm>
            <a:off x="6926073" y="1192356"/>
            <a:ext cx="787399" cy="333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AD256539-24F8-459E-A19A-BFCD58050F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069" y="1220803"/>
            <a:ext cx="9943409" cy="5272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Hình chữ nhật 4">
            <a:extLst>
              <a:ext uri="{FF2B5EF4-FFF2-40B4-BE49-F238E27FC236}">
                <a16:creationId xmlns:a16="http://schemas.microsoft.com/office/drawing/2014/main" id="{4DBEDFF1-D883-4DD9-B02E-E48D7D234A58}"/>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Tree>
    <p:extLst>
      <p:ext uri="{BB962C8B-B14F-4D97-AF65-F5344CB8AC3E}">
        <p14:creationId xmlns:p14="http://schemas.microsoft.com/office/powerpoint/2010/main" val="4101436186"/>
      </p:ext>
    </p:extLst>
  </p:cSld>
  <p:clrMapOvr>
    <a:masterClrMapping/>
  </p:clrMapOvr>
  <p:transition spd="slow">
    <p:randomBar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9579C9C-B28D-4B90-8E76-04084850F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53" y="1493520"/>
            <a:ext cx="11161770" cy="484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Hình chữ nhật 3">
            <a:extLst>
              <a:ext uri="{FF2B5EF4-FFF2-40B4-BE49-F238E27FC236}">
                <a16:creationId xmlns:a16="http://schemas.microsoft.com/office/drawing/2014/main" id="{4C7E7613-58D9-4D02-B701-74E4CA72DB63}"/>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5" name="Tiêu đề 1">
            <a:extLst>
              <a:ext uri="{FF2B5EF4-FFF2-40B4-BE49-F238E27FC236}">
                <a16:creationId xmlns:a16="http://schemas.microsoft.com/office/drawing/2014/main" id="{A01A4FBA-1DFB-4CBB-A66D-ACAAA9A38178}"/>
              </a:ext>
            </a:extLst>
          </p:cNvPr>
          <p:cNvSpPr>
            <a:spLocks noGrp="1"/>
          </p:cNvSpPr>
          <p:nvPr>
            <p:ph type="title"/>
          </p:nvPr>
        </p:nvSpPr>
        <p:spPr>
          <a:xfrm>
            <a:off x="971550" y="365125"/>
            <a:ext cx="10248899" cy="703279"/>
          </a:xfrm>
        </p:spPr>
        <p:txBody>
          <a:bodyPr>
            <a:normAutofit/>
          </a:bodyPr>
          <a:lstStyle/>
          <a:p>
            <a:r>
              <a:rPr lang="en-US" sz="3600" dirty="0">
                <a:latin typeface="Arial" panose="020B0604020202020204" pitchFamily="34" charset="0"/>
                <a:cs typeface="Arial" panose="020B0604020202020204" pitchFamily="34" charset="0"/>
              </a:rPr>
              <a:t>XI. GANTT CHART (cont.) </a:t>
            </a:r>
          </a:p>
        </p:txBody>
      </p:sp>
      <p:sp>
        <p:nvSpPr>
          <p:cNvPr id="6" name="Hình chữ nhật 5">
            <a:extLst>
              <a:ext uri="{FF2B5EF4-FFF2-40B4-BE49-F238E27FC236}">
                <a16:creationId xmlns:a16="http://schemas.microsoft.com/office/drawing/2014/main" id="{3C970B42-C8F9-4272-8290-3D9550A989D6}"/>
              </a:ext>
            </a:extLst>
          </p:cNvPr>
          <p:cNvSpPr/>
          <p:nvPr/>
        </p:nvSpPr>
        <p:spPr>
          <a:xfrm>
            <a:off x="6926073" y="1192356"/>
            <a:ext cx="787399" cy="333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2485411"/>
      </p:ext>
    </p:extLst>
  </p:cSld>
  <p:clrMapOvr>
    <a:masterClrMapping/>
  </p:clrMapOvr>
  <p:transition spd="slow">
    <p:split orient="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4580C39C-0577-4EFC-B6C1-326497A66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549" y="1784349"/>
            <a:ext cx="10692986" cy="412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Hình chữ nhật 3">
            <a:extLst>
              <a:ext uri="{FF2B5EF4-FFF2-40B4-BE49-F238E27FC236}">
                <a16:creationId xmlns:a16="http://schemas.microsoft.com/office/drawing/2014/main" id="{F656E88A-0F95-4C5E-B625-5DD05BF5B0DD}"/>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5" name="Tiêu đề 1">
            <a:extLst>
              <a:ext uri="{FF2B5EF4-FFF2-40B4-BE49-F238E27FC236}">
                <a16:creationId xmlns:a16="http://schemas.microsoft.com/office/drawing/2014/main" id="{B6163400-9F2F-4CE4-9FAF-D1D4D954EFCC}"/>
              </a:ext>
            </a:extLst>
          </p:cNvPr>
          <p:cNvSpPr>
            <a:spLocks noGrp="1"/>
          </p:cNvSpPr>
          <p:nvPr>
            <p:ph type="title"/>
          </p:nvPr>
        </p:nvSpPr>
        <p:spPr>
          <a:xfrm>
            <a:off x="971550" y="607361"/>
            <a:ext cx="10248899" cy="703279"/>
          </a:xfrm>
        </p:spPr>
        <p:txBody>
          <a:bodyPr>
            <a:normAutofit/>
          </a:bodyPr>
          <a:lstStyle/>
          <a:p>
            <a:r>
              <a:rPr lang="en-US" sz="3600" dirty="0">
                <a:latin typeface="Arial" panose="020B0604020202020204" pitchFamily="34" charset="0"/>
                <a:cs typeface="Arial" panose="020B0604020202020204" pitchFamily="34" charset="0"/>
              </a:rPr>
              <a:t>XI. GANTT CHART (cont.)</a:t>
            </a:r>
          </a:p>
        </p:txBody>
      </p:sp>
      <p:sp>
        <p:nvSpPr>
          <p:cNvPr id="6" name="Hình chữ nhật 5">
            <a:extLst>
              <a:ext uri="{FF2B5EF4-FFF2-40B4-BE49-F238E27FC236}">
                <a16:creationId xmlns:a16="http://schemas.microsoft.com/office/drawing/2014/main" id="{E2116338-C217-4FA5-B244-5983B5487FB4}"/>
              </a:ext>
            </a:extLst>
          </p:cNvPr>
          <p:cNvSpPr/>
          <p:nvPr/>
        </p:nvSpPr>
        <p:spPr>
          <a:xfrm>
            <a:off x="6926073" y="1192356"/>
            <a:ext cx="787399" cy="333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090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8096E16-3039-4E1C-B3CB-6525BB595459}"/>
              </a:ext>
            </a:extLst>
          </p:cNvPr>
          <p:cNvSpPr>
            <a:spLocks noGrp="1"/>
          </p:cNvSpPr>
          <p:nvPr>
            <p:ph type="title"/>
          </p:nvPr>
        </p:nvSpPr>
        <p:spPr/>
        <p:txBody>
          <a:bodyPr>
            <a:noAutofit/>
          </a:bodyPr>
          <a:lstStyle/>
          <a:p>
            <a:r>
              <a:rPr lang="en-US" sz="3200" dirty="0">
                <a:latin typeface="Arial" panose="020B0604020202020204" pitchFamily="34" charset="0"/>
                <a:cs typeface="Arial" panose="020B0604020202020204" pitchFamily="34" charset="0"/>
              </a:rPr>
              <a:t>XII. COMMUNICATION PLAN WITH STAKEHOLDERS</a:t>
            </a:r>
          </a:p>
        </p:txBody>
      </p:sp>
      <p:graphicFrame>
        <p:nvGraphicFramePr>
          <p:cNvPr id="3" name="Bảng 2">
            <a:extLst>
              <a:ext uri="{FF2B5EF4-FFF2-40B4-BE49-F238E27FC236}">
                <a16:creationId xmlns:a16="http://schemas.microsoft.com/office/drawing/2014/main" id="{C56E9CFF-2B6B-487E-A81C-CE2024F8244E}"/>
              </a:ext>
            </a:extLst>
          </p:cNvPr>
          <p:cNvGraphicFramePr>
            <a:graphicFrameLocks noGrp="1"/>
          </p:cNvGraphicFramePr>
          <p:nvPr>
            <p:extLst>
              <p:ext uri="{D42A27DB-BD31-4B8C-83A1-F6EECF244321}">
                <p14:modId xmlns:p14="http://schemas.microsoft.com/office/powerpoint/2010/main" val="370387144"/>
              </p:ext>
            </p:extLst>
          </p:nvPr>
        </p:nvGraphicFramePr>
        <p:xfrm>
          <a:off x="1783080" y="1068404"/>
          <a:ext cx="9677399" cy="5545754"/>
        </p:xfrm>
        <a:graphic>
          <a:graphicData uri="http://schemas.openxmlformats.org/drawingml/2006/table">
            <a:tbl>
              <a:tblPr firstRow="1">
                <a:tableStyleId>{F5AB1C69-6EDB-4FF4-983F-18BD219EF322}</a:tableStyleId>
              </a:tblPr>
              <a:tblGrid>
                <a:gridCol w="1379318">
                  <a:extLst>
                    <a:ext uri="{9D8B030D-6E8A-4147-A177-3AD203B41FA5}">
                      <a16:colId xmlns:a16="http://schemas.microsoft.com/office/drawing/2014/main" val="2675391061"/>
                    </a:ext>
                  </a:extLst>
                </a:gridCol>
                <a:gridCol w="1759848">
                  <a:extLst>
                    <a:ext uri="{9D8B030D-6E8A-4147-A177-3AD203B41FA5}">
                      <a16:colId xmlns:a16="http://schemas.microsoft.com/office/drawing/2014/main" val="767557454"/>
                    </a:ext>
                  </a:extLst>
                </a:gridCol>
                <a:gridCol w="1760736">
                  <a:extLst>
                    <a:ext uri="{9D8B030D-6E8A-4147-A177-3AD203B41FA5}">
                      <a16:colId xmlns:a16="http://schemas.microsoft.com/office/drawing/2014/main" val="1009059513"/>
                    </a:ext>
                  </a:extLst>
                </a:gridCol>
                <a:gridCol w="2136834">
                  <a:extLst>
                    <a:ext uri="{9D8B030D-6E8A-4147-A177-3AD203B41FA5}">
                      <a16:colId xmlns:a16="http://schemas.microsoft.com/office/drawing/2014/main" val="1032114512"/>
                    </a:ext>
                  </a:extLst>
                </a:gridCol>
                <a:gridCol w="1257798">
                  <a:extLst>
                    <a:ext uri="{9D8B030D-6E8A-4147-A177-3AD203B41FA5}">
                      <a16:colId xmlns:a16="http://schemas.microsoft.com/office/drawing/2014/main" val="1034233331"/>
                    </a:ext>
                  </a:extLst>
                </a:gridCol>
                <a:gridCol w="1382865">
                  <a:extLst>
                    <a:ext uri="{9D8B030D-6E8A-4147-A177-3AD203B41FA5}">
                      <a16:colId xmlns:a16="http://schemas.microsoft.com/office/drawing/2014/main" val="3609961055"/>
                    </a:ext>
                  </a:extLst>
                </a:gridCol>
              </a:tblGrid>
              <a:tr h="394299">
                <a:tc>
                  <a:txBody>
                    <a:bodyPr/>
                    <a:lstStyle/>
                    <a:p>
                      <a:pPr algn="ctr">
                        <a:lnSpc>
                          <a:spcPct val="115000"/>
                        </a:lnSpc>
                        <a:spcAft>
                          <a:spcPts val="0"/>
                        </a:spcAft>
                      </a:pPr>
                      <a:r>
                        <a:rPr lang="en-US" sz="1300" dirty="0">
                          <a:effectLst/>
                        </a:rPr>
                        <a:t>Stakeholder</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Document</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dirty="0">
                          <a:effectLst/>
                        </a:rPr>
                        <a:t>Format</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Purpose</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Team Contact</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Date Due</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extLst>
                  <a:ext uri="{0D108BD9-81ED-4DB2-BD59-A6C34878D82A}">
                    <a16:rowId xmlns:a16="http://schemas.microsoft.com/office/drawing/2014/main" val="1948014431"/>
                  </a:ext>
                </a:extLst>
              </a:tr>
              <a:tr h="600215">
                <a:tc>
                  <a:txBody>
                    <a:bodyPr/>
                    <a:lstStyle/>
                    <a:p>
                      <a:pPr marL="457200" algn="l">
                        <a:lnSpc>
                          <a:spcPct val="115000"/>
                        </a:lnSpc>
                        <a:spcAft>
                          <a:spcPts val="1000"/>
                        </a:spcAft>
                      </a:pPr>
                      <a:r>
                        <a:rPr lang="en-US" sz="1300" kern="1200">
                          <a:effectLst/>
                        </a:rPr>
                        <a:t>Customer</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dirty="0">
                          <a:effectLst/>
                        </a:rPr>
                        <a:t>Gathering information document</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Google form</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dirty="0">
                          <a:effectLst/>
                        </a:rPr>
                        <a:t>Provide the required information</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Chris</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As needed</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extLst>
                  <a:ext uri="{0D108BD9-81ED-4DB2-BD59-A6C34878D82A}">
                    <a16:rowId xmlns:a16="http://schemas.microsoft.com/office/drawing/2014/main" val="298566476"/>
                  </a:ext>
                </a:extLst>
              </a:tr>
              <a:tr h="600215">
                <a:tc>
                  <a:txBody>
                    <a:bodyPr/>
                    <a:lstStyle/>
                    <a:p>
                      <a:pPr marL="457200" algn="l">
                        <a:lnSpc>
                          <a:spcPct val="115000"/>
                        </a:lnSpc>
                        <a:spcAft>
                          <a:spcPts val="1000"/>
                        </a:spcAft>
                      </a:pPr>
                      <a:r>
                        <a:rPr lang="en-US" sz="1300" kern="1200">
                          <a:effectLst/>
                        </a:rPr>
                        <a:t>Owner</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dirty="0">
                          <a:effectLst/>
                        </a:rPr>
                        <a:t>Gathering information document</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Face – to – face</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Provide the required information</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Vanessa</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Monthly / As needed</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extLst>
                  <a:ext uri="{0D108BD9-81ED-4DB2-BD59-A6C34878D82A}">
                    <a16:rowId xmlns:a16="http://schemas.microsoft.com/office/drawing/2014/main" val="3339575537"/>
                  </a:ext>
                </a:extLst>
              </a:tr>
              <a:tr h="600215">
                <a:tc>
                  <a:txBody>
                    <a:bodyPr/>
                    <a:lstStyle/>
                    <a:p>
                      <a:pPr marL="457200" algn="l">
                        <a:lnSpc>
                          <a:spcPct val="115000"/>
                        </a:lnSpc>
                        <a:spcAft>
                          <a:spcPts val="1000"/>
                        </a:spcAft>
                      </a:pPr>
                      <a:r>
                        <a:rPr lang="en-US" sz="1300" kern="1200" dirty="0">
                          <a:effectLst/>
                        </a:rPr>
                        <a:t>Staff</a:t>
                      </a:r>
                      <a:endParaRPr lang="en-US" sz="1300" dirty="0">
                        <a:effectLst/>
                        <a:latin typeface="Arial" panose="020B0604020202020204" pitchFamily="34" charset="0"/>
                        <a:ea typeface="Calibri" panose="020F0502020204030204" pitchFamily="34"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dirty="0">
                          <a:effectLst/>
                        </a:rPr>
                        <a:t>Gathering information document</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Staff meeting</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Provide the required information</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Iris</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As needed</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extLst>
                  <a:ext uri="{0D108BD9-81ED-4DB2-BD59-A6C34878D82A}">
                    <a16:rowId xmlns:a16="http://schemas.microsoft.com/office/drawing/2014/main" val="3847379862"/>
                  </a:ext>
                </a:extLst>
              </a:tr>
              <a:tr h="600215">
                <a:tc>
                  <a:txBody>
                    <a:bodyPr/>
                    <a:lstStyle/>
                    <a:p>
                      <a:pPr marL="457200" algn="l">
                        <a:lnSpc>
                          <a:spcPct val="115000"/>
                        </a:lnSpc>
                        <a:spcAft>
                          <a:spcPts val="1000"/>
                        </a:spcAft>
                      </a:pPr>
                      <a:r>
                        <a:rPr lang="en-US" sz="1300" kern="1200" dirty="0">
                          <a:effectLst/>
                        </a:rPr>
                        <a:t>Manager</a:t>
                      </a:r>
                      <a:endParaRPr lang="en-US" sz="1300" dirty="0">
                        <a:effectLst/>
                        <a:latin typeface="Arial" panose="020B0604020202020204" pitchFamily="34" charset="0"/>
                        <a:ea typeface="Calibri" panose="020F0502020204030204" pitchFamily="34"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dirty="0">
                          <a:effectLst/>
                        </a:rPr>
                        <a:t>Gathering information document</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Interview</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Provide the required information</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Lucy</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As needed</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extLst>
                  <a:ext uri="{0D108BD9-81ED-4DB2-BD59-A6C34878D82A}">
                    <a16:rowId xmlns:a16="http://schemas.microsoft.com/office/drawing/2014/main" val="999196468"/>
                  </a:ext>
                </a:extLst>
              </a:tr>
              <a:tr h="459919">
                <a:tc>
                  <a:txBody>
                    <a:bodyPr/>
                    <a:lstStyle/>
                    <a:p>
                      <a:pPr marL="457200" algn="l">
                        <a:lnSpc>
                          <a:spcPct val="115000"/>
                        </a:lnSpc>
                        <a:spcAft>
                          <a:spcPts val="1000"/>
                        </a:spcAft>
                      </a:pPr>
                      <a:r>
                        <a:rPr lang="en-US" sz="1300" kern="1200">
                          <a:effectLst/>
                        </a:rPr>
                        <a:t>Business Analyst</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dirty="0">
                          <a:effectLst/>
                        </a:rPr>
                        <a:t>Project Status Report</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Hard Copy / Project Intranet</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dirty="0">
                          <a:effectLst/>
                        </a:rPr>
                        <a:t>Report requirement collection results</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Iris</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Weekly</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extLst>
                  <a:ext uri="{0D108BD9-81ED-4DB2-BD59-A6C34878D82A}">
                    <a16:rowId xmlns:a16="http://schemas.microsoft.com/office/drawing/2014/main" val="557701709"/>
                  </a:ext>
                </a:extLst>
              </a:tr>
              <a:tr h="472983">
                <a:tc>
                  <a:txBody>
                    <a:bodyPr/>
                    <a:lstStyle/>
                    <a:p>
                      <a:pPr marL="457200" algn="l">
                        <a:lnSpc>
                          <a:spcPct val="115000"/>
                        </a:lnSpc>
                        <a:spcAft>
                          <a:spcPts val="1000"/>
                        </a:spcAft>
                      </a:pPr>
                      <a:r>
                        <a:rPr lang="en-US" sz="1300" kern="1200">
                          <a:effectLst/>
                        </a:rPr>
                        <a:t>Developer</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dirty="0">
                          <a:effectLst/>
                        </a:rPr>
                        <a:t>Project Status Report</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dirty="0">
                          <a:effectLst/>
                        </a:rPr>
                        <a:t>Email/ Share drive</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dirty="0">
                          <a:effectLst/>
                        </a:rPr>
                        <a:t>Progress report</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Lucy &amp; Chris</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Daily</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extLst>
                  <a:ext uri="{0D108BD9-81ED-4DB2-BD59-A6C34878D82A}">
                    <a16:rowId xmlns:a16="http://schemas.microsoft.com/office/drawing/2014/main" val="4090129777"/>
                  </a:ext>
                </a:extLst>
              </a:tr>
              <a:tr h="459919">
                <a:tc>
                  <a:txBody>
                    <a:bodyPr/>
                    <a:lstStyle/>
                    <a:p>
                      <a:pPr marL="457200" algn="l">
                        <a:lnSpc>
                          <a:spcPct val="115000"/>
                        </a:lnSpc>
                        <a:spcAft>
                          <a:spcPts val="1000"/>
                        </a:spcAft>
                      </a:pPr>
                      <a:r>
                        <a:rPr lang="en-US" sz="1300" kern="1200" dirty="0">
                          <a:effectLst/>
                        </a:rPr>
                        <a:t>System analyst</a:t>
                      </a:r>
                      <a:endParaRPr lang="en-US" sz="1300" dirty="0">
                        <a:effectLst/>
                        <a:latin typeface="Arial" panose="020B0604020202020204" pitchFamily="34" charset="0"/>
                        <a:ea typeface="Calibri" panose="020F0502020204030204" pitchFamily="34"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dirty="0">
                          <a:effectLst/>
                        </a:rPr>
                        <a:t>Project Status Report</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dirty="0">
                          <a:effectLst/>
                        </a:rPr>
                        <a:t>Email/ Share drive</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dirty="0">
                          <a:effectLst/>
                        </a:rPr>
                        <a:t>Progress report</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Vanessa</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Daily</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extLst>
                  <a:ext uri="{0D108BD9-81ED-4DB2-BD59-A6C34878D82A}">
                    <a16:rowId xmlns:a16="http://schemas.microsoft.com/office/drawing/2014/main" val="693833059"/>
                  </a:ext>
                </a:extLst>
              </a:tr>
              <a:tr h="394299">
                <a:tc>
                  <a:txBody>
                    <a:bodyPr/>
                    <a:lstStyle/>
                    <a:p>
                      <a:pPr marL="457200" algn="l">
                        <a:lnSpc>
                          <a:spcPct val="115000"/>
                        </a:lnSpc>
                        <a:spcAft>
                          <a:spcPts val="1000"/>
                        </a:spcAft>
                      </a:pPr>
                      <a:r>
                        <a:rPr lang="en-US" sz="1300" kern="1200">
                          <a:effectLst/>
                        </a:rPr>
                        <a:t>Tester</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dirty="0">
                          <a:effectLst/>
                        </a:rPr>
                        <a:t>Project Status Report</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dirty="0">
                          <a:effectLst/>
                        </a:rPr>
                        <a:t>Email/ Share drive</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Progress report</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dirty="0">
                          <a:effectLst/>
                        </a:rPr>
                        <a:t>Lucy</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Daily</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extLst>
                  <a:ext uri="{0D108BD9-81ED-4DB2-BD59-A6C34878D82A}">
                    <a16:rowId xmlns:a16="http://schemas.microsoft.com/office/drawing/2014/main" val="3084657110"/>
                  </a:ext>
                </a:extLst>
              </a:tr>
              <a:tr h="512398">
                <a:tc>
                  <a:txBody>
                    <a:bodyPr/>
                    <a:lstStyle/>
                    <a:p>
                      <a:pPr marL="457200" algn="l">
                        <a:lnSpc>
                          <a:spcPct val="115000"/>
                        </a:lnSpc>
                        <a:spcAft>
                          <a:spcPts val="1000"/>
                        </a:spcAft>
                      </a:pPr>
                      <a:r>
                        <a:rPr lang="en-US" sz="1300" kern="1200" dirty="0">
                          <a:effectLst/>
                        </a:rPr>
                        <a:t>Project Manager</a:t>
                      </a:r>
                      <a:endParaRPr lang="en-US" sz="1300" dirty="0">
                        <a:effectLst/>
                        <a:latin typeface="Arial" panose="020B0604020202020204" pitchFamily="34" charset="0"/>
                        <a:ea typeface="Calibri" panose="020F0502020204030204" pitchFamily="34"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dirty="0">
                          <a:effectLst/>
                        </a:rPr>
                        <a:t>Project Status Report</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dirty="0">
                          <a:effectLst/>
                        </a:rPr>
                        <a:t>Email/ Share drive/ Conference Call</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Summary of</a:t>
                      </a:r>
                    </a:p>
                    <a:p>
                      <a:pPr algn="ctr">
                        <a:lnSpc>
                          <a:spcPct val="115000"/>
                        </a:lnSpc>
                        <a:spcAft>
                          <a:spcPts val="0"/>
                        </a:spcAft>
                      </a:pPr>
                      <a:r>
                        <a:rPr lang="en-US" sz="1300">
                          <a:effectLst/>
                        </a:rPr>
                        <a:t>project status</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Vanessa</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Daily/ Weekly</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extLst>
                  <a:ext uri="{0D108BD9-81ED-4DB2-BD59-A6C34878D82A}">
                    <a16:rowId xmlns:a16="http://schemas.microsoft.com/office/drawing/2014/main" val="1810565571"/>
                  </a:ext>
                </a:extLst>
              </a:tr>
              <a:tr h="451077">
                <a:tc>
                  <a:txBody>
                    <a:bodyPr/>
                    <a:lstStyle/>
                    <a:p>
                      <a:pPr marL="457200" algn="l">
                        <a:lnSpc>
                          <a:spcPct val="115000"/>
                        </a:lnSpc>
                        <a:spcAft>
                          <a:spcPts val="1000"/>
                        </a:spcAft>
                      </a:pPr>
                      <a:r>
                        <a:rPr lang="en-US" sz="1300" kern="1200" dirty="0">
                          <a:effectLst/>
                        </a:rPr>
                        <a:t>Designer</a:t>
                      </a:r>
                      <a:endParaRPr lang="en-US" sz="1300" dirty="0">
                        <a:effectLst/>
                        <a:latin typeface="Arial" panose="020B0604020202020204" pitchFamily="34" charset="0"/>
                        <a:ea typeface="Calibri" panose="020F0502020204030204" pitchFamily="34"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dirty="0">
                          <a:effectLst/>
                        </a:rPr>
                        <a:t>Project Status Report</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Email/ Share drive</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a:effectLst/>
                        </a:rPr>
                        <a:t>Progress report</a:t>
                      </a:r>
                      <a:endParaRPr lang="en-US" sz="130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dirty="0">
                          <a:effectLst/>
                        </a:rPr>
                        <a:t>Iris+ Vanessa</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tc>
                  <a:txBody>
                    <a:bodyPr/>
                    <a:lstStyle/>
                    <a:p>
                      <a:pPr algn="ctr">
                        <a:lnSpc>
                          <a:spcPct val="115000"/>
                        </a:lnSpc>
                        <a:spcAft>
                          <a:spcPts val="0"/>
                        </a:spcAft>
                      </a:pPr>
                      <a:r>
                        <a:rPr lang="en-US" sz="1300" dirty="0">
                          <a:effectLst/>
                        </a:rPr>
                        <a:t>Daily</a:t>
                      </a:r>
                      <a:endParaRPr lang="en-US" sz="1300" dirty="0">
                        <a:effectLst/>
                        <a:latin typeface="Arial" panose="020B0604020202020204" pitchFamily="34" charset="0"/>
                        <a:ea typeface="Times New Roman" panose="02020603050405020304" pitchFamily="18" charset="0"/>
                        <a:cs typeface="Arial" panose="020B0604020202020204" pitchFamily="34" charset="0"/>
                      </a:endParaRPr>
                    </a:p>
                  </a:txBody>
                  <a:tcPr marL="45474" marR="45474" marT="0" marB="0" anchor="ctr"/>
                </a:tc>
                <a:extLst>
                  <a:ext uri="{0D108BD9-81ED-4DB2-BD59-A6C34878D82A}">
                    <a16:rowId xmlns:a16="http://schemas.microsoft.com/office/drawing/2014/main" val="2038267372"/>
                  </a:ext>
                </a:extLst>
              </a:tr>
            </a:tbl>
          </a:graphicData>
        </a:graphic>
      </p:graphicFrame>
      <p:sp>
        <p:nvSpPr>
          <p:cNvPr id="4" name="Hình chữ nhật 3">
            <a:extLst>
              <a:ext uri="{FF2B5EF4-FFF2-40B4-BE49-F238E27FC236}">
                <a16:creationId xmlns:a16="http://schemas.microsoft.com/office/drawing/2014/main" id="{E7928C1E-79C5-4487-B6C4-142224EDBD3D}"/>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Tree>
    <p:extLst>
      <p:ext uri="{BB962C8B-B14F-4D97-AF65-F5344CB8AC3E}">
        <p14:creationId xmlns:p14="http://schemas.microsoft.com/office/powerpoint/2010/main" val="2368302071"/>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49522C8-0C58-483E-A1F4-4406E556355A}"/>
              </a:ext>
            </a:extLst>
          </p:cNvPr>
          <p:cNvSpPr>
            <a:spLocks noGrp="1"/>
          </p:cNvSpPr>
          <p:nvPr>
            <p:ph type="title"/>
          </p:nvPr>
        </p:nvSpPr>
        <p:spPr>
          <a:xfrm>
            <a:off x="1104900" y="311960"/>
            <a:ext cx="10248899" cy="703279"/>
          </a:xfrm>
        </p:spPr>
        <p:txBody>
          <a:bodyPr>
            <a:normAutofit/>
          </a:bodyPr>
          <a:lstStyle/>
          <a:p>
            <a:r>
              <a:rPr lang="en-US" sz="3600" dirty="0">
                <a:latin typeface="Arial" panose="020B0604020202020204" pitchFamily="34" charset="0"/>
                <a:cs typeface="Arial" panose="020B0604020202020204" pitchFamily="34" charset="0"/>
              </a:rPr>
              <a:t>XIII. Appendix: User requirement</a:t>
            </a:r>
          </a:p>
        </p:txBody>
      </p:sp>
      <p:graphicFrame>
        <p:nvGraphicFramePr>
          <p:cNvPr id="3" name="Bảng 2">
            <a:extLst>
              <a:ext uri="{FF2B5EF4-FFF2-40B4-BE49-F238E27FC236}">
                <a16:creationId xmlns:a16="http://schemas.microsoft.com/office/drawing/2014/main" id="{17C8AFF6-85B5-482C-888C-28036F46C4EA}"/>
              </a:ext>
            </a:extLst>
          </p:cNvPr>
          <p:cNvGraphicFramePr>
            <a:graphicFrameLocks noGrp="1"/>
          </p:cNvGraphicFramePr>
          <p:nvPr>
            <p:extLst>
              <p:ext uri="{D42A27DB-BD31-4B8C-83A1-F6EECF244321}">
                <p14:modId xmlns:p14="http://schemas.microsoft.com/office/powerpoint/2010/main" val="722380542"/>
              </p:ext>
            </p:extLst>
          </p:nvPr>
        </p:nvGraphicFramePr>
        <p:xfrm>
          <a:off x="3393440" y="970280"/>
          <a:ext cx="6344919" cy="5725245"/>
        </p:xfrm>
        <a:graphic>
          <a:graphicData uri="http://schemas.openxmlformats.org/drawingml/2006/table">
            <a:tbl>
              <a:tblPr firstRow="1" bandRow="1">
                <a:tableStyleId>{F5AB1C69-6EDB-4FF4-983F-18BD219EF322}</a:tableStyleId>
              </a:tblPr>
              <a:tblGrid>
                <a:gridCol w="3409610">
                  <a:extLst>
                    <a:ext uri="{9D8B030D-6E8A-4147-A177-3AD203B41FA5}">
                      <a16:colId xmlns:a16="http://schemas.microsoft.com/office/drawing/2014/main" val="881664692"/>
                    </a:ext>
                  </a:extLst>
                </a:gridCol>
                <a:gridCol w="2935309">
                  <a:extLst>
                    <a:ext uri="{9D8B030D-6E8A-4147-A177-3AD203B41FA5}">
                      <a16:colId xmlns:a16="http://schemas.microsoft.com/office/drawing/2014/main" val="1434801020"/>
                    </a:ext>
                  </a:extLst>
                </a:gridCol>
              </a:tblGrid>
              <a:tr h="253580">
                <a:tc gridSpan="2">
                  <a:txBody>
                    <a:bodyPr/>
                    <a:lstStyle/>
                    <a:p>
                      <a:pPr marL="0" marR="0" algn="ctr">
                        <a:lnSpc>
                          <a:spcPct val="107000"/>
                        </a:lnSpc>
                        <a:spcBef>
                          <a:spcPts val="0"/>
                        </a:spcBef>
                        <a:spcAft>
                          <a:spcPts val="0"/>
                        </a:spcAft>
                      </a:pPr>
                      <a:r>
                        <a:rPr lang="en-US" sz="1200">
                          <a:effectLst/>
                        </a:rPr>
                        <a:t>Interview Outline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tc hMerge="1">
                  <a:txBody>
                    <a:bodyPr/>
                    <a:lstStyle/>
                    <a:p>
                      <a:endParaRPr lang="en-US"/>
                    </a:p>
                  </a:txBody>
                  <a:tcPr/>
                </a:tc>
                <a:extLst>
                  <a:ext uri="{0D108BD9-81ED-4DB2-BD59-A6C34878D82A}">
                    <a16:rowId xmlns:a16="http://schemas.microsoft.com/office/drawing/2014/main" val="906231755"/>
                  </a:ext>
                </a:extLst>
              </a:tr>
              <a:tr h="248469">
                <a:tc>
                  <a:txBody>
                    <a:bodyPr/>
                    <a:lstStyle/>
                    <a:p>
                      <a:pPr marL="0" marR="0" algn="just">
                        <a:lnSpc>
                          <a:spcPct val="107000"/>
                        </a:lnSpc>
                        <a:spcBef>
                          <a:spcPts val="0"/>
                        </a:spcBef>
                        <a:spcAft>
                          <a:spcPts val="0"/>
                        </a:spcAft>
                      </a:pPr>
                      <a:r>
                        <a:rPr lang="en-US" sz="1200">
                          <a:effectLst/>
                        </a:rPr>
                        <a:t>Interviewee: Customers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tc>
                  <a:txBody>
                    <a:bodyPr/>
                    <a:lstStyle/>
                    <a:p>
                      <a:pPr marL="0" marR="0" algn="just">
                        <a:lnSpc>
                          <a:spcPct val="107000"/>
                        </a:lnSpc>
                        <a:spcBef>
                          <a:spcPts val="0"/>
                        </a:spcBef>
                        <a:spcAft>
                          <a:spcPts val="0"/>
                        </a:spcAft>
                      </a:pPr>
                      <a:r>
                        <a:rPr lang="en-US" sz="1200">
                          <a:effectLst/>
                        </a:rPr>
                        <a:t>Interviewer: Staffs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extLst>
                  <a:ext uri="{0D108BD9-81ED-4DB2-BD59-A6C34878D82A}">
                    <a16:rowId xmlns:a16="http://schemas.microsoft.com/office/drawing/2014/main" val="1848476696"/>
                  </a:ext>
                </a:extLst>
              </a:tr>
              <a:tr h="574802">
                <a:tc>
                  <a:txBody>
                    <a:bodyPr/>
                    <a:lstStyle/>
                    <a:p>
                      <a:pPr marL="0" marR="0" algn="just">
                        <a:lnSpc>
                          <a:spcPct val="107000"/>
                        </a:lnSpc>
                        <a:spcBef>
                          <a:spcPts val="0"/>
                        </a:spcBef>
                        <a:spcAft>
                          <a:spcPts val="0"/>
                        </a:spcAft>
                      </a:pPr>
                      <a:r>
                        <a:rPr lang="en-US" sz="1200" dirty="0">
                          <a:effectLst/>
                        </a:rPr>
                        <a:t>Location/Medium: 254 Nguyen Van Linh </a:t>
                      </a:r>
                      <a:r>
                        <a:rPr lang="en-US" sz="1200" dirty="0" err="1">
                          <a:effectLst/>
                        </a:rPr>
                        <a:t>st.</a:t>
                      </a:r>
                      <a:r>
                        <a:rPr lang="en-US" sz="1200" dirty="0">
                          <a:effectLst/>
                        </a:rPr>
                        <a:t>, Danang city </a:t>
                      </a:r>
                    </a:p>
                    <a:p>
                      <a:pPr marL="0" marR="0" algn="just">
                        <a:lnSpc>
                          <a:spcPct val="107000"/>
                        </a:lnSpc>
                        <a:spcBef>
                          <a:spcPts val="0"/>
                        </a:spcBef>
                        <a:spcAft>
                          <a:spcPts val="0"/>
                        </a:spcAft>
                      </a:pPr>
                      <a:r>
                        <a:rPr lang="en-US" sz="1200" dirty="0">
                          <a:effectLst/>
                        </a:rPr>
                        <a:t>Phone number: 090567890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tc>
                  <a:txBody>
                    <a:bodyPr/>
                    <a:lstStyle/>
                    <a:p>
                      <a:pPr marL="0" marR="0" algn="just">
                        <a:lnSpc>
                          <a:spcPct val="107000"/>
                        </a:lnSpc>
                        <a:spcBef>
                          <a:spcPts val="0"/>
                        </a:spcBef>
                        <a:spcAft>
                          <a:spcPts val="0"/>
                        </a:spcAft>
                      </a:pPr>
                      <a:r>
                        <a:rPr lang="en-US" sz="1200" dirty="0">
                          <a:effectLst/>
                        </a:rPr>
                        <a:t>Appointment Date: 30</a:t>
                      </a:r>
                      <a:r>
                        <a:rPr lang="en-US" sz="1200" baseline="30000" dirty="0">
                          <a:effectLst/>
                        </a:rPr>
                        <a:t>th</a:t>
                      </a:r>
                      <a:r>
                        <a:rPr lang="en-US" sz="1200" dirty="0">
                          <a:effectLst/>
                        </a:rPr>
                        <a:t> May, 2020</a:t>
                      </a:r>
                    </a:p>
                    <a:p>
                      <a:pPr marL="0" marR="0" algn="just">
                        <a:lnSpc>
                          <a:spcPct val="107000"/>
                        </a:lnSpc>
                        <a:spcBef>
                          <a:spcPts val="0"/>
                        </a:spcBef>
                        <a:spcAft>
                          <a:spcPts val="0"/>
                        </a:spcAft>
                      </a:pPr>
                      <a:r>
                        <a:rPr lang="en-US" sz="1200" dirty="0">
                          <a:effectLst/>
                        </a:rPr>
                        <a:t>Start Time: 6:00 a.m.</a:t>
                      </a:r>
                    </a:p>
                    <a:p>
                      <a:pPr marL="0" marR="0" algn="just">
                        <a:lnSpc>
                          <a:spcPct val="107000"/>
                        </a:lnSpc>
                        <a:spcBef>
                          <a:spcPts val="0"/>
                        </a:spcBef>
                        <a:spcAft>
                          <a:spcPts val="0"/>
                        </a:spcAft>
                      </a:pPr>
                      <a:r>
                        <a:rPr lang="en-US" sz="1200" dirty="0">
                          <a:effectLst/>
                        </a:rPr>
                        <a:t>End Time: 22:00 p.m.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extLst>
                  <a:ext uri="{0D108BD9-81ED-4DB2-BD59-A6C34878D82A}">
                    <a16:rowId xmlns:a16="http://schemas.microsoft.com/office/drawing/2014/main" val="1791670502"/>
                  </a:ext>
                </a:extLst>
              </a:tr>
              <a:tr h="963724">
                <a:tc>
                  <a:txBody>
                    <a:bodyPr/>
                    <a:lstStyle/>
                    <a:p>
                      <a:pPr marL="0" marR="0" algn="just">
                        <a:lnSpc>
                          <a:spcPct val="107000"/>
                        </a:lnSpc>
                        <a:spcBef>
                          <a:spcPts val="0"/>
                        </a:spcBef>
                        <a:spcAft>
                          <a:spcPts val="0"/>
                        </a:spcAft>
                      </a:pPr>
                      <a:r>
                        <a:rPr lang="en-US" sz="1200" dirty="0">
                          <a:effectLst/>
                        </a:rPr>
                        <a:t>Objectives: </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Collect data to design the online Bakery System</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What areas to explore: Business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tc>
                  <a:txBody>
                    <a:bodyPr/>
                    <a:lstStyle/>
                    <a:p>
                      <a:pPr marL="0" marR="0" algn="just">
                        <a:lnSpc>
                          <a:spcPct val="107000"/>
                        </a:lnSpc>
                        <a:spcBef>
                          <a:spcPts val="0"/>
                        </a:spcBef>
                        <a:spcAft>
                          <a:spcPts val="0"/>
                        </a:spcAft>
                      </a:pPr>
                      <a:r>
                        <a:rPr lang="en-US" sz="1200" dirty="0">
                          <a:effectLst/>
                        </a:rPr>
                        <a:t>Reminders:</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Interviewees are potential customers for the bakery </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Interviewees' opinions are based on actual surveys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extLst>
                  <a:ext uri="{0D108BD9-81ED-4DB2-BD59-A6C34878D82A}">
                    <a16:rowId xmlns:a16="http://schemas.microsoft.com/office/drawing/2014/main" val="1090402167"/>
                  </a:ext>
                </a:extLst>
              </a:tr>
              <a:tr h="574802">
                <a:tc gridSpan="2">
                  <a:txBody>
                    <a:bodyPr/>
                    <a:lstStyle/>
                    <a:p>
                      <a:pPr marL="0" marR="0" algn="just">
                        <a:lnSpc>
                          <a:spcPct val="107000"/>
                        </a:lnSpc>
                        <a:spcBef>
                          <a:spcPts val="0"/>
                        </a:spcBef>
                        <a:spcAft>
                          <a:spcPts val="0"/>
                        </a:spcAft>
                      </a:pPr>
                      <a:r>
                        <a:rPr lang="en-US" sz="1200" dirty="0">
                          <a:effectLst/>
                        </a:rPr>
                        <a:t>General Observations: </a:t>
                      </a:r>
                    </a:p>
                    <a:p>
                      <a:pPr marL="0" marR="0" algn="just">
                        <a:lnSpc>
                          <a:spcPct val="107000"/>
                        </a:lnSpc>
                        <a:spcBef>
                          <a:spcPts val="0"/>
                        </a:spcBef>
                        <a:spcAft>
                          <a:spcPts val="0"/>
                        </a:spcAft>
                      </a:pPr>
                      <a:r>
                        <a:rPr lang="en-US" sz="1200" dirty="0">
                          <a:effectLst/>
                        </a:rPr>
                        <a:t>Interviewees are often those who want to enjoy bakery products or random guests. They have time for surveys and short interviews.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tc hMerge="1">
                  <a:txBody>
                    <a:bodyPr/>
                    <a:lstStyle/>
                    <a:p>
                      <a:endParaRPr lang="en-US"/>
                    </a:p>
                  </a:txBody>
                  <a:tcPr/>
                </a:tc>
                <a:extLst>
                  <a:ext uri="{0D108BD9-81ED-4DB2-BD59-A6C34878D82A}">
                    <a16:rowId xmlns:a16="http://schemas.microsoft.com/office/drawing/2014/main" val="2564776381"/>
                  </a:ext>
                </a:extLst>
              </a:tr>
              <a:tr h="185880">
                <a:tc>
                  <a:txBody>
                    <a:bodyPr/>
                    <a:lstStyle/>
                    <a:p>
                      <a:pPr marL="0" marR="0" algn="just">
                        <a:lnSpc>
                          <a:spcPct val="107000"/>
                        </a:lnSpc>
                        <a:spcBef>
                          <a:spcPts val="0"/>
                        </a:spcBef>
                        <a:spcAft>
                          <a:spcPts val="0"/>
                        </a:spcAft>
                      </a:pPr>
                      <a:r>
                        <a:rPr lang="en-US" sz="1200" dirty="0">
                          <a:effectLst/>
                        </a:rPr>
                        <a:t>Interviewee: Customers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tc>
                  <a:txBody>
                    <a:bodyPr/>
                    <a:lstStyle/>
                    <a:p>
                      <a:pPr marL="0" marR="0" algn="just">
                        <a:lnSpc>
                          <a:spcPct val="107000"/>
                        </a:lnSpc>
                        <a:spcBef>
                          <a:spcPts val="0"/>
                        </a:spcBef>
                        <a:spcAft>
                          <a:spcPts val="0"/>
                        </a:spcAft>
                      </a:pPr>
                      <a:r>
                        <a:rPr lang="en-US" sz="1200">
                          <a:effectLst/>
                        </a:rPr>
                        <a:t>Date: 1</a:t>
                      </a:r>
                      <a:r>
                        <a:rPr lang="en-US" sz="1200" baseline="30000">
                          <a:effectLst/>
                        </a:rPr>
                        <a:t>st</a:t>
                      </a:r>
                      <a:r>
                        <a:rPr lang="en-US" sz="1200">
                          <a:effectLst/>
                        </a:rPr>
                        <a:t> June, 2020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extLst>
                  <a:ext uri="{0D108BD9-81ED-4DB2-BD59-A6C34878D82A}">
                    <a16:rowId xmlns:a16="http://schemas.microsoft.com/office/drawing/2014/main" val="39624310"/>
                  </a:ext>
                </a:extLst>
              </a:tr>
              <a:tr h="185880">
                <a:tc>
                  <a:txBody>
                    <a:bodyPr/>
                    <a:lstStyle/>
                    <a:p>
                      <a:pPr marL="0" marR="0" algn="just">
                        <a:lnSpc>
                          <a:spcPct val="107000"/>
                        </a:lnSpc>
                        <a:spcBef>
                          <a:spcPts val="0"/>
                        </a:spcBef>
                        <a:spcAft>
                          <a:spcPts val="0"/>
                        </a:spcAft>
                      </a:pPr>
                      <a:r>
                        <a:rPr lang="en-US" sz="1200" dirty="0">
                          <a:effectLst/>
                        </a:rPr>
                        <a:t>Questions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tc>
                  <a:txBody>
                    <a:bodyPr/>
                    <a:lstStyle/>
                    <a:p>
                      <a:pPr marL="0" marR="0" algn="just">
                        <a:lnSpc>
                          <a:spcPct val="107000"/>
                        </a:lnSpc>
                        <a:spcBef>
                          <a:spcPts val="0"/>
                        </a:spcBef>
                        <a:spcAft>
                          <a:spcPts val="0"/>
                        </a:spcAft>
                      </a:pPr>
                      <a:r>
                        <a:rPr lang="en-US" sz="1200">
                          <a:effectLst/>
                        </a:rPr>
                        <a:t>Notes: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extLst>
                  <a:ext uri="{0D108BD9-81ED-4DB2-BD59-A6C34878D82A}">
                    <a16:rowId xmlns:a16="http://schemas.microsoft.com/office/drawing/2014/main" val="4039261534"/>
                  </a:ext>
                </a:extLst>
              </a:tr>
              <a:tr h="769263">
                <a:tc>
                  <a:txBody>
                    <a:bodyPr/>
                    <a:lstStyle/>
                    <a:p>
                      <a:pPr marL="0" marR="0" algn="just">
                        <a:lnSpc>
                          <a:spcPct val="107000"/>
                        </a:lnSpc>
                        <a:spcBef>
                          <a:spcPts val="0"/>
                        </a:spcBef>
                        <a:spcAft>
                          <a:spcPts val="0"/>
                        </a:spcAft>
                      </a:pPr>
                      <a:r>
                        <a:rPr lang="en-US" sz="1200" dirty="0">
                          <a:effectLst/>
                        </a:rPr>
                        <a:t>When to ask question, if conditional</a:t>
                      </a:r>
                    </a:p>
                    <a:p>
                      <a:pPr marL="0" marR="0" algn="just">
                        <a:lnSpc>
                          <a:spcPct val="107000"/>
                        </a:lnSpc>
                        <a:spcBef>
                          <a:spcPts val="0"/>
                        </a:spcBef>
                        <a:spcAft>
                          <a:spcPts val="0"/>
                        </a:spcAft>
                      </a:pPr>
                      <a:r>
                        <a:rPr lang="en-US" sz="1200" dirty="0">
                          <a:effectLst/>
                        </a:rPr>
                        <a:t>Question: 1</a:t>
                      </a:r>
                    </a:p>
                    <a:p>
                      <a:pPr marL="0" marR="0" algn="just">
                        <a:lnSpc>
                          <a:spcPct val="107000"/>
                        </a:lnSpc>
                        <a:spcBef>
                          <a:spcPts val="0"/>
                        </a:spcBef>
                        <a:spcAft>
                          <a:spcPts val="0"/>
                        </a:spcAft>
                      </a:pPr>
                      <a:r>
                        <a:rPr lang="en-US" sz="1200" dirty="0">
                          <a:effectLst/>
                        </a:rPr>
                        <a:t>How often do you go to the bakery shop? (MCs)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tc>
                  <a:txBody>
                    <a:bodyPr/>
                    <a:lstStyle/>
                    <a:p>
                      <a:pPr marL="0" marR="0" algn="just">
                        <a:lnSpc>
                          <a:spcPct val="107000"/>
                        </a:lnSpc>
                        <a:spcBef>
                          <a:spcPts val="0"/>
                        </a:spcBef>
                        <a:spcAft>
                          <a:spcPts val="0"/>
                        </a:spcAft>
                      </a:pPr>
                      <a:r>
                        <a:rPr lang="en-US" sz="1200" dirty="0">
                          <a:effectLst/>
                        </a:rPr>
                        <a:t>Answer</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Everyday: 36.4%</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Three times per week: 45.4%</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No: 18.2%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extLst>
                  <a:ext uri="{0D108BD9-81ED-4DB2-BD59-A6C34878D82A}">
                    <a16:rowId xmlns:a16="http://schemas.microsoft.com/office/drawing/2014/main" val="3087531380"/>
                  </a:ext>
                </a:extLst>
              </a:tr>
              <a:tr h="1936030">
                <a:tc>
                  <a:txBody>
                    <a:bodyPr/>
                    <a:lstStyle/>
                    <a:p>
                      <a:pPr marL="0" marR="0" algn="just">
                        <a:lnSpc>
                          <a:spcPct val="107000"/>
                        </a:lnSpc>
                        <a:spcBef>
                          <a:spcPts val="0"/>
                        </a:spcBef>
                        <a:spcAft>
                          <a:spcPts val="0"/>
                        </a:spcAft>
                      </a:pPr>
                      <a:r>
                        <a:rPr lang="en-US" sz="1200" dirty="0">
                          <a:effectLst/>
                        </a:rPr>
                        <a:t>Question: 2</a:t>
                      </a:r>
                    </a:p>
                    <a:p>
                      <a:pPr marL="0" marR="0" algn="just">
                        <a:lnSpc>
                          <a:spcPct val="107000"/>
                        </a:lnSpc>
                        <a:spcBef>
                          <a:spcPts val="0"/>
                        </a:spcBef>
                        <a:spcAft>
                          <a:spcPts val="0"/>
                        </a:spcAft>
                      </a:pPr>
                      <a:r>
                        <a:rPr lang="en-US" sz="1200" dirty="0">
                          <a:effectLst/>
                        </a:rPr>
                        <a:t>What is the favorite cake that you like in the bakery shop?</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tc>
                  <a:txBody>
                    <a:bodyPr/>
                    <a:lstStyle/>
                    <a:p>
                      <a:pPr marL="0" marR="0" algn="just">
                        <a:lnSpc>
                          <a:spcPct val="107000"/>
                        </a:lnSpc>
                        <a:spcBef>
                          <a:spcPts val="0"/>
                        </a:spcBef>
                        <a:spcAft>
                          <a:spcPts val="0"/>
                        </a:spcAft>
                      </a:pPr>
                      <a:r>
                        <a:rPr lang="en-US" sz="1200" dirty="0">
                          <a:effectLst/>
                        </a:rPr>
                        <a:t>Answer</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Bread</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Chocolate involve</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Coffee cake, beer cake</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Donut, Cupcake</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Pudding cake</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Sweets cake</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bread</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cookie</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cupcakes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extLst>
                  <a:ext uri="{0D108BD9-81ED-4DB2-BD59-A6C34878D82A}">
                    <a16:rowId xmlns:a16="http://schemas.microsoft.com/office/drawing/2014/main" val="871790385"/>
                  </a:ext>
                </a:extLst>
              </a:tr>
            </a:tbl>
          </a:graphicData>
        </a:graphic>
      </p:graphicFrame>
      <p:sp>
        <p:nvSpPr>
          <p:cNvPr id="4" name="Hình chữ nhật 3">
            <a:extLst>
              <a:ext uri="{FF2B5EF4-FFF2-40B4-BE49-F238E27FC236}">
                <a16:creationId xmlns:a16="http://schemas.microsoft.com/office/drawing/2014/main" id="{CA793001-BF81-48A8-82F5-FAC70E04467A}"/>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Tree>
    <p:extLst>
      <p:ext uri="{BB962C8B-B14F-4D97-AF65-F5344CB8AC3E}">
        <p14:creationId xmlns:p14="http://schemas.microsoft.com/office/powerpoint/2010/main" val="2183787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Bảng 2">
            <a:extLst>
              <a:ext uri="{FF2B5EF4-FFF2-40B4-BE49-F238E27FC236}">
                <a16:creationId xmlns:a16="http://schemas.microsoft.com/office/drawing/2014/main" id="{BBF8BE1C-80E0-453D-B62D-F66E66000EA3}"/>
              </a:ext>
            </a:extLst>
          </p:cNvPr>
          <p:cNvGraphicFramePr>
            <a:graphicFrameLocks noGrp="1"/>
          </p:cNvGraphicFramePr>
          <p:nvPr/>
        </p:nvGraphicFramePr>
        <p:xfrm>
          <a:off x="3322320" y="772161"/>
          <a:ext cx="6352032" cy="6036408"/>
        </p:xfrm>
        <a:graphic>
          <a:graphicData uri="http://schemas.openxmlformats.org/drawingml/2006/table">
            <a:tbl>
              <a:tblPr firstRow="1" bandRow="1">
                <a:tableStyleId>{F5AB1C69-6EDB-4FF4-983F-18BD219EF322}</a:tableStyleId>
              </a:tblPr>
              <a:tblGrid>
                <a:gridCol w="3413433">
                  <a:extLst>
                    <a:ext uri="{9D8B030D-6E8A-4147-A177-3AD203B41FA5}">
                      <a16:colId xmlns:a16="http://schemas.microsoft.com/office/drawing/2014/main" val="881664692"/>
                    </a:ext>
                  </a:extLst>
                </a:gridCol>
                <a:gridCol w="2938599">
                  <a:extLst>
                    <a:ext uri="{9D8B030D-6E8A-4147-A177-3AD203B41FA5}">
                      <a16:colId xmlns:a16="http://schemas.microsoft.com/office/drawing/2014/main" val="1434801020"/>
                    </a:ext>
                  </a:extLst>
                </a:gridCol>
              </a:tblGrid>
              <a:tr h="246218">
                <a:tc gridSpan="2">
                  <a:txBody>
                    <a:bodyPr/>
                    <a:lstStyle/>
                    <a:p>
                      <a:pPr marL="0" marR="0" algn="ctr">
                        <a:lnSpc>
                          <a:spcPct val="107000"/>
                        </a:lnSpc>
                        <a:spcBef>
                          <a:spcPts val="0"/>
                        </a:spcBef>
                        <a:spcAft>
                          <a:spcPts val="0"/>
                        </a:spcAft>
                      </a:pPr>
                      <a:r>
                        <a:rPr lang="en-US" sz="1200" dirty="0">
                          <a:effectLst/>
                        </a:rPr>
                        <a:t>Interview Outline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tc hMerge="1">
                  <a:txBody>
                    <a:bodyPr/>
                    <a:lstStyle/>
                    <a:p>
                      <a:endParaRPr lang="en-US"/>
                    </a:p>
                  </a:txBody>
                  <a:tcPr/>
                </a:tc>
                <a:extLst>
                  <a:ext uri="{0D108BD9-81ED-4DB2-BD59-A6C34878D82A}">
                    <a16:rowId xmlns:a16="http://schemas.microsoft.com/office/drawing/2014/main" val="906231755"/>
                  </a:ext>
                </a:extLst>
              </a:tr>
              <a:tr h="579019">
                <a:tc>
                  <a:txBody>
                    <a:bodyPr/>
                    <a:lstStyle/>
                    <a:p>
                      <a:pPr marL="0" marR="0" algn="just">
                        <a:lnSpc>
                          <a:spcPct val="107000"/>
                        </a:lnSpc>
                        <a:spcBef>
                          <a:spcPts val="0"/>
                        </a:spcBef>
                        <a:spcAft>
                          <a:spcPts val="0"/>
                        </a:spcAft>
                      </a:pPr>
                      <a:r>
                        <a:rPr lang="en-US" sz="1200" dirty="0">
                          <a:effectLst/>
                        </a:rPr>
                        <a:t>Question: 3</a:t>
                      </a:r>
                    </a:p>
                    <a:p>
                      <a:pPr marL="0" marR="0" algn="just">
                        <a:lnSpc>
                          <a:spcPct val="107000"/>
                        </a:lnSpc>
                        <a:spcBef>
                          <a:spcPts val="0"/>
                        </a:spcBef>
                        <a:spcAft>
                          <a:spcPts val="0"/>
                        </a:spcAft>
                      </a:pPr>
                      <a:r>
                        <a:rPr lang="en-US" sz="1200" dirty="0">
                          <a:effectLst/>
                        </a:rPr>
                        <a:t>Have you ever ordered online the item in the bakery shop?</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tc>
                  <a:txBody>
                    <a:bodyPr/>
                    <a:lstStyle/>
                    <a:p>
                      <a:pPr marL="0" marR="0" algn="just">
                        <a:lnSpc>
                          <a:spcPct val="107000"/>
                        </a:lnSpc>
                        <a:spcBef>
                          <a:spcPts val="0"/>
                        </a:spcBef>
                        <a:spcAft>
                          <a:spcPts val="0"/>
                        </a:spcAft>
                      </a:pPr>
                      <a:r>
                        <a:rPr lang="en-US" sz="1200" dirty="0">
                          <a:effectLst/>
                        </a:rPr>
                        <a:t>Answer</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Yes: 68.2%</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No: 31.8%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extLst>
                  <a:ext uri="{0D108BD9-81ED-4DB2-BD59-A6C34878D82A}">
                    <a16:rowId xmlns:a16="http://schemas.microsoft.com/office/drawing/2014/main" val="3680183301"/>
                  </a:ext>
                </a:extLst>
              </a:tr>
              <a:tr h="579019">
                <a:tc>
                  <a:txBody>
                    <a:bodyPr/>
                    <a:lstStyle/>
                    <a:p>
                      <a:pPr marL="0" marR="0" algn="just">
                        <a:lnSpc>
                          <a:spcPct val="107000"/>
                        </a:lnSpc>
                        <a:spcBef>
                          <a:spcPts val="0"/>
                        </a:spcBef>
                        <a:spcAft>
                          <a:spcPts val="0"/>
                        </a:spcAft>
                      </a:pPr>
                      <a:r>
                        <a:rPr lang="en-US" sz="1200" dirty="0">
                          <a:effectLst/>
                        </a:rPr>
                        <a:t>Question: 4</a:t>
                      </a:r>
                    </a:p>
                    <a:p>
                      <a:pPr marL="0" marR="0" algn="just">
                        <a:lnSpc>
                          <a:spcPct val="107000"/>
                        </a:lnSpc>
                        <a:spcBef>
                          <a:spcPts val="0"/>
                        </a:spcBef>
                        <a:spcAft>
                          <a:spcPts val="0"/>
                        </a:spcAft>
                      </a:pPr>
                      <a:r>
                        <a:rPr lang="en-US" sz="1200" dirty="0">
                          <a:effectLst/>
                        </a:rPr>
                        <a:t>Do you want the application support to orders?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tc>
                  <a:txBody>
                    <a:bodyPr/>
                    <a:lstStyle/>
                    <a:p>
                      <a:pPr marL="0" marR="0" algn="just">
                        <a:lnSpc>
                          <a:spcPct val="107000"/>
                        </a:lnSpc>
                        <a:spcBef>
                          <a:spcPts val="0"/>
                        </a:spcBef>
                        <a:spcAft>
                          <a:spcPts val="0"/>
                        </a:spcAft>
                      </a:pPr>
                      <a:r>
                        <a:rPr lang="en-US" sz="1200">
                          <a:effectLst/>
                        </a:rPr>
                        <a:t>Answer</a:t>
                      </a:r>
                    </a:p>
                    <a:p>
                      <a:pPr marL="342900" marR="0" lvl="0" indent="-342900" algn="just">
                        <a:lnSpc>
                          <a:spcPct val="107000"/>
                        </a:lnSpc>
                        <a:spcBef>
                          <a:spcPts val="0"/>
                        </a:spcBef>
                        <a:spcAft>
                          <a:spcPts val="0"/>
                        </a:spcAft>
                        <a:buFont typeface="Calibri" panose="020F0502020204030204" pitchFamily="34" charset="0"/>
                        <a:buChar char="-"/>
                      </a:pPr>
                      <a:r>
                        <a:rPr lang="en-US" sz="1200">
                          <a:effectLst/>
                        </a:rPr>
                        <a:t>Yes: 95.5%</a:t>
                      </a:r>
                    </a:p>
                    <a:p>
                      <a:pPr marL="342900" marR="0" lvl="0" indent="-342900" algn="just">
                        <a:lnSpc>
                          <a:spcPct val="107000"/>
                        </a:lnSpc>
                        <a:spcBef>
                          <a:spcPts val="0"/>
                        </a:spcBef>
                        <a:spcAft>
                          <a:spcPts val="0"/>
                        </a:spcAft>
                        <a:buFont typeface="Calibri" panose="020F0502020204030204" pitchFamily="34" charset="0"/>
                        <a:buChar char="-"/>
                      </a:pPr>
                      <a:r>
                        <a:rPr lang="en-US" sz="1200">
                          <a:effectLst/>
                        </a:rPr>
                        <a:t>No: 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extLst>
                  <a:ext uri="{0D108BD9-81ED-4DB2-BD59-A6C34878D82A}">
                    <a16:rowId xmlns:a16="http://schemas.microsoft.com/office/drawing/2014/main" val="3460044475"/>
                  </a:ext>
                </a:extLst>
              </a:tr>
              <a:tr h="579019">
                <a:tc>
                  <a:txBody>
                    <a:bodyPr/>
                    <a:lstStyle/>
                    <a:p>
                      <a:pPr marL="0" marR="0" algn="just">
                        <a:lnSpc>
                          <a:spcPct val="107000"/>
                        </a:lnSpc>
                        <a:spcBef>
                          <a:spcPts val="0"/>
                        </a:spcBef>
                        <a:spcAft>
                          <a:spcPts val="0"/>
                        </a:spcAft>
                      </a:pPr>
                      <a:r>
                        <a:rPr lang="en-US" sz="1200">
                          <a:effectLst/>
                        </a:rPr>
                        <a:t>Question: 5</a:t>
                      </a:r>
                    </a:p>
                    <a:p>
                      <a:pPr marL="0" marR="0" algn="just">
                        <a:lnSpc>
                          <a:spcPct val="107000"/>
                        </a:lnSpc>
                        <a:spcBef>
                          <a:spcPts val="0"/>
                        </a:spcBef>
                        <a:spcAft>
                          <a:spcPts val="0"/>
                        </a:spcAft>
                      </a:pPr>
                      <a:r>
                        <a:rPr lang="en-US" sz="1200">
                          <a:effectLst/>
                        </a:rPr>
                        <a:t>Do you want to confirm the orders before payment?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tc>
                  <a:txBody>
                    <a:bodyPr/>
                    <a:lstStyle/>
                    <a:p>
                      <a:pPr marL="0" marR="0" algn="just">
                        <a:lnSpc>
                          <a:spcPct val="107000"/>
                        </a:lnSpc>
                        <a:spcBef>
                          <a:spcPts val="0"/>
                        </a:spcBef>
                        <a:spcAft>
                          <a:spcPts val="0"/>
                        </a:spcAft>
                      </a:pPr>
                      <a:r>
                        <a:rPr lang="en-US" sz="1200" dirty="0">
                          <a:effectLst/>
                        </a:rPr>
                        <a:t>Answer</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Yes: 86.4%</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No: 13.6%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extLst>
                  <a:ext uri="{0D108BD9-81ED-4DB2-BD59-A6C34878D82A}">
                    <a16:rowId xmlns:a16="http://schemas.microsoft.com/office/drawing/2014/main" val="1157156255"/>
                  </a:ext>
                </a:extLst>
              </a:tr>
              <a:tr h="579019">
                <a:tc>
                  <a:txBody>
                    <a:bodyPr/>
                    <a:lstStyle/>
                    <a:p>
                      <a:pPr marL="0" marR="0" algn="just">
                        <a:lnSpc>
                          <a:spcPct val="107000"/>
                        </a:lnSpc>
                        <a:spcBef>
                          <a:spcPts val="0"/>
                        </a:spcBef>
                        <a:spcAft>
                          <a:spcPts val="0"/>
                        </a:spcAft>
                      </a:pPr>
                      <a:r>
                        <a:rPr lang="en-US" sz="1200">
                          <a:effectLst/>
                        </a:rPr>
                        <a:t>Question: 6</a:t>
                      </a:r>
                    </a:p>
                    <a:p>
                      <a:pPr marL="0" marR="0" algn="just">
                        <a:lnSpc>
                          <a:spcPct val="107000"/>
                        </a:lnSpc>
                        <a:spcBef>
                          <a:spcPts val="0"/>
                        </a:spcBef>
                        <a:spcAft>
                          <a:spcPts val="0"/>
                        </a:spcAft>
                      </a:pPr>
                      <a:r>
                        <a:rPr lang="en-US" sz="1200">
                          <a:effectLst/>
                        </a:rPr>
                        <a:t>Which type of payment would you like to choose?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tc>
                  <a:txBody>
                    <a:bodyPr/>
                    <a:lstStyle/>
                    <a:p>
                      <a:pPr marL="0" marR="0" algn="just">
                        <a:lnSpc>
                          <a:spcPct val="107000"/>
                        </a:lnSpc>
                        <a:spcBef>
                          <a:spcPts val="0"/>
                        </a:spcBef>
                        <a:spcAft>
                          <a:spcPts val="0"/>
                        </a:spcAft>
                      </a:pPr>
                      <a:r>
                        <a:rPr lang="en-US" sz="1200" dirty="0">
                          <a:effectLst/>
                        </a:rPr>
                        <a:t>Answer</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Cash: 50%</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Credit card: 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extLst>
                  <a:ext uri="{0D108BD9-81ED-4DB2-BD59-A6C34878D82A}">
                    <a16:rowId xmlns:a16="http://schemas.microsoft.com/office/drawing/2014/main" val="1032061901"/>
                  </a:ext>
                </a:extLst>
              </a:tr>
              <a:tr h="579019">
                <a:tc>
                  <a:txBody>
                    <a:bodyPr/>
                    <a:lstStyle/>
                    <a:p>
                      <a:pPr marL="0" marR="0" algn="just">
                        <a:lnSpc>
                          <a:spcPct val="107000"/>
                        </a:lnSpc>
                        <a:spcBef>
                          <a:spcPts val="0"/>
                        </a:spcBef>
                        <a:spcAft>
                          <a:spcPts val="0"/>
                        </a:spcAft>
                      </a:pPr>
                      <a:r>
                        <a:rPr lang="en-US" sz="1200">
                          <a:effectLst/>
                        </a:rPr>
                        <a:t>Question: 7</a:t>
                      </a:r>
                    </a:p>
                    <a:p>
                      <a:pPr marL="0" marR="0" algn="just">
                        <a:lnSpc>
                          <a:spcPct val="107000"/>
                        </a:lnSpc>
                        <a:spcBef>
                          <a:spcPts val="0"/>
                        </a:spcBef>
                        <a:spcAft>
                          <a:spcPts val="0"/>
                        </a:spcAft>
                      </a:pPr>
                      <a:r>
                        <a:rPr lang="en-US" sz="1200">
                          <a:effectLst/>
                        </a:rPr>
                        <a:t>What do you want the application to have?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tc>
                  <a:txBody>
                    <a:bodyPr/>
                    <a:lstStyle/>
                    <a:p>
                      <a:pPr marL="0" marR="0" algn="just">
                        <a:lnSpc>
                          <a:spcPct val="107000"/>
                        </a:lnSpc>
                        <a:spcBef>
                          <a:spcPts val="0"/>
                        </a:spcBef>
                        <a:spcAft>
                          <a:spcPts val="0"/>
                        </a:spcAft>
                      </a:pPr>
                      <a:r>
                        <a:rPr lang="en-US" sz="1200">
                          <a:effectLst/>
                        </a:rPr>
                        <a:t>Answer</a:t>
                      </a:r>
                    </a:p>
                    <a:p>
                      <a:pPr marL="342900" marR="0" lvl="0" indent="-342900" algn="just">
                        <a:lnSpc>
                          <a:spcPct val="107000"/>
                        </a:lnSpc>
                        <a:spcBef>
                          <a:spcPts val="0"/>
                        </a:spcBef>
                        <a:spcAft>
                          <a:spcPts val="0"/>
                        </a:spcAft>
                        <a:buFont typeface="Calibri" panose="020F0502020204030204" pitchFamily="34" charset="0"/>
                        <a:buChar char="-"/>
                      </a:pPr>
                      <a:r>
                        <a:rPr lang="en-US" sz="1200">
                          <a:effectLst/>
                        </a:rPr>
                        <a:t>View E-menu: 72.7%</a:t>
                      </a:r>
                    </a:p>
                    <a:p>
                      <a:pPr marL="342900" marR="0" lvl="0" indent="-342900" algn="just">
                        <a:lnSpc>
                          <a:spcPct val="107000"/>
                        </a:lnSpc>
                        <a:spcBef>
                          <a:spcPts val="0"/>
                        </a:spcBef>
                        <a:spcAft>
                          <a:spcPts val="0"/>
                        </a:spcAft>
                        <a:buFont typeface="Calibri" panose="020F0502020204030204" pitchFamily="34" charset="0"/>
                        <a:buChar char="-"/>
                      </a:pPr>
                      <a:r>
                        <a:rPr lang="en-US" sz="1200">
                          <a:effectLst/>
                        </a:rPr>
                        <a:t>View suggest item: 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extLst>
                  <a:ext uri="{0D108BD9-81ED-4DB2-BD59-A6C34878D82A}">
                    <a16:rowId xmlns:a16="http://schemas.microsoft.com/office/drawing/2014/main" val="235754799"/>
                  </a:ext>
                </a:extLst>
              </a:tr>
              <a:tr h="579019">
                <a:tc>
                  <a:txBody>
                    <a:bodyPr/>
                    <a:lstStyle/>
                    <a:p>
                      <a:pPr marL="0" marR="0" algn="just">
                        <a:lnSpc>
                          <a:spcPct val="107000"/>
                        </a:lnSpc>
                        <a:spcBef>
                          <a:spcPts val="0"/>
                        </a:spcBef>
                        <a:spcAft>
                          <a:spcPts val="0"/>
                        </a:spcAft>
                      </a:pPr>
                      <a:r>
                        <a:rPr lang="en-US" sz="1200">
                          <a:effectLst/>
                        </a:rPr>
                        <a:t>Question: 8</a:t>
                      </a:r>
                    </a:p>
                    <a:p>
                      <a:pPr marL="0" marR="0" algn="just">
                        <a:lnSpc>
                          <a:spcPct val="107000"/>
                        </a:lnSpc>
                        <a:spcBef>
                          <a:spcPts val="0"/>
                        </a:spcBef>
                        <a:spcAft>
                          <a:spcPts val="0"/>
                        </a:spcAft>
                      </a:pPr>
                      <a:r>
                        <a:rPr lang="en-US" sz="1200">
                          <a:effectLst/>
                        </a:rPr>
                        <a:t>Do you want to use the application on website?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tc>
                  <a:txBody>
                    <a:bodyPr/>
                    <a:lstStyle/>
                    <a:p>
                      <a:pPr marL="0" marR="0" algn="just">
                        <a:lnSpc>
                          <a:spcPct val="107000"/>
                        </a:lnSpc>
                        <a:spcBef>
                          <a:spcPts val="0"/>
                        </a:spcBef>
                        <a:spcAft>
                          <a:spcPts val="0"/>
                        </a:spcAft>
                      </a:pPr>
                      <a:r>
                        <a:rPr lang="en-US" sz="1200" dirty="0">
                          <a:effectLst/>
                        </a:rPr>
                        <a:t>Answer</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Yes: 81.8%</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No: 18.2%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extLst>
                  <a:ext uri="{0D108BD9-81ED-4DB2-BD59-A6C34878D82A}">
                    <a16:rowId xmlns:a16="http://schemas.microsoft.com/office/drawing/2014/main" val="2809176277"/>
                  </a:ext>
                </a:extLst>
              </a:tr>
              <a:tr h="579019">
                <a:tc>
                  <a:txBody>
                    <a:bodyPr/>
                    <a:lstStyle/>
                    <a:p>
                      <a:pPr marL="0" marR="0" algn="just">
                        <a:lnSpc>
                          <a:spcPct val="107000"/>
                        </a:lnSpc>
                        <a:spcBef>
                          <a:spcPts val="0"/>
                        </a:spcBef>
                        <a:spcAft>
                          <a:spcPts val="0"/>
                        </a:spcAft>
                      </a:pPr>
                      <a:r>
                        <a:rPr lang="en-US" sz="1200" dirty="0">
                          <a:effectLst/>
                        </a:rPr>
                        <a:t>Question: 9</a:t>
                      </a:r>
                    </a:p>
                    <a:p>
                      <a:pPr marL="0" marR="0" algn="just">
                        <a:lnSpc>
                          <a:spcPct val="107000"/>
                        </a:lnSpc>
                        <a:spcBef>
                          <a:spcPts val="0"/>
                        </a:spcBef>
                        <a:spcAft>
                          <a:spcPts val="0"/>
                        </a:spcAft>
                      </a:pPr>
                      <a:r>
                        <a:rPr lang="en-US" sz="1200" dirty="0">
                          <a:effectLst/>
                        </a:rPr>
                        <a:t>What do you want to register by?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tc>
                  <a:txBody>
                    <a:bodyPr/>
                    <a:lstStyle/>
                    <a:p>
                      <a:pPr marL="0" marR="0" algn="just">
                        <a:lnSpc>
                          <a:spcPct val="107000"/>
                        </a:lnSpc>
                        <a:spcBef>
                          <a:spcPts val="0"/>
                        </a:spcBef>
                        <a:spcAft>
                          <a:spcPts val="0"/>
                        </a:spcAft>
                      </a:pPr>
                      <a:r>
                        <a:rPr lang="en-US" sz="1200">
                          <a:effectLst/>
                        </a:rPr>
                        <a:t>Answer</a:t>
                      </a:r>
                    </a:p>
                    <a:p>
                      <a:pPr marL="342900" marR="0" lvl="0" indent="-342900" algn="just">
                        <a:lnSpc>
                          <a:spcPct val="107000"/>
                        </a:lnSpc>
                        <a:spcBef>
                          <a:spcPts val="0"/>
                        </a:spcBef>
                        <a:spcAft>
                          <a:spcPts val="0"/>
                        </a:spcAft>
                        <a:buFont typeface="Calibri" panose="020F0502020204030204" pitchFamily="34" charset="0"/>
                        <a:buChar char="-"/>
                      </a:pPr>
                      <a:r>
                        <a:rPr lang="en-US" sz="1200">
                          <a:effectLst/>
                        </a:rPr>
                        <a:t>Form: 90.9%</a:t>
                      </a:r>
                    </a:p>
                    <a:p>
                      <a:pPr marL="342900" marR="0" lvl="0" indent="-342900" algn="just">
                        <a:lnSpc>
                          <a:spcPct val="107000"/>
                        </a:lnSpc>
                        <a:spcBef>
                          <a:spcPts val="0"/>
                        </a:spcBef>
                        <a:spcAft>
                          <a:spcPts val="0"/>
                        </a:spcAft>
                        <a:buFont typeface="Calibri" panose="020F0502020204030204" pitchFamily="34" charset="0"/>
                        <a:buChar char="-"/>
                      </a:pPr>
                      <a:r>
                        <a:rPr lang="en-US" sz="1200">
                          <a:effectLst/>
                        </a:rPr>
                        <a:t>Face: 54.5%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extLst>
                  <a:ext uri="{0D108BD9-81ED-4DB2-BD59-A6C34878D82A}">
                    <a16:rowId xmlns:a16="http://schemas.microsoft.com/office/drawing/2014/main" val="2809214470"/>
                  </a:ext>
                </a:extLst>
              </a:tr>
              <a:tr h="579019">
                <a:tc>
                  <a:txBody>
                    <a:bodyPr/>
                    <a:lstStyle/>
                    <a:p>
                      <a:pPr marL="0" marR="0" algn="just">
                        <a:lnSpc>
                          <a:spcPct val="107000"/>
                        </a:lnSpc>
                        <a:spcBef>
                          <a:spcPts val="0"/>
                        </a:spcBef>
                        <a:spcAft>
                          <a:spcPts val="0"/>
                        </a:spcAft>
                      </a:pPr>
                      <a:r>
                        <a:rPr lang="en-US" sz="1200">
                          <a:effectLst/>
                        </a:rPr>
                        <a:t>Question: 10</a:t>
                      </a:r>
                    </a:p>
                    <a:p>
                      <a:pPr marL="0" marR="0" algn="just">
                        <a:lnSpc>
                          <a:spcPct val="107000"/>
                        </a:lnSpc>
                        <a:spcBef>
                          <a:spcPts val="0"/>
                        </a:spcBef>
                        <a:spcAft>
                          <a:spcPts val="0"/>
                        </a:spcAft>
                      </a:pPr>
                      <a:r>
                        <a:rPr lang="en-US" sz="1200">
                          <a:effectLst/>
                        </a:rPr>
                        <a:t>Do you want an application to suggest a bakery for you?</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tc>
                  <a:txBody>
                    <a:bodyPr/>
                    <a:lstStyle/>
                    <a:p>
                      <a:pPr marL="0" marR="0" algn="just">
                        <a:lnSpc>
                          <a:spcPct val="107000"/>
                        </a:lnSpc>
                        <a:spcBef>
                          <a:spcPts val="0"/>
                        </a:spcBef>
                        <a:spcAft>
                          <a:spcPts val="0"/>
                        </a:spcAft>
                      </a:pPr>
                      <a:r>
                        <a:rPr lang="en-US" sz="1200" dirty="0">
                          <a:effectLst/>
                        </a:rPr>
                        <a:t>Answer</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Yes: 95.5%</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No: 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extLst>
                  <a:ext uri="{0D108BD9-81ED-4DB2-BD59-A6C34878D82A}">
                    <a16:rowId xmlns:a16="http://schemas.microsoft.com/office/drawing/2014/main" val="3582482083"/>
                  </a:ext>
                </a:extLst>
              </a:tr>
              <a:tr h="579019">
                <a:tc>
                  <a:txBody>
                    <a:bodyPr/>
                    <a:lstStyle/>
                    <a:p>
                      <a:pPr marL="0" marR="0" algn="just">
                        <a:lnSpc>
                          <a:spcPct val="107000"/>
                        </a:lnSpc>
                        <a:spcBef>
                          <a:spcPts val="0"/>
                        </a:spcBef>
                        <a:spcAft>
                          <a:spcPts val="0"/>
                        </a:spcAft>
                      </a:pPr>
                      <a:r>
                        <a:rPr lang="en-US" sz="1200">
                          <a:effectLst/>
                        </a:rPr>
                        <a:t>Question: 11</a:t>
                      </a:r>
                    </a:p>
                    <a:p>
                      <a:pPr marL="0" marR="0" algn="just">
                        <a:lnSpc>
                          <a:spcPct val="107000"/>
                        </a:lnSpc>
                        <a:spcBef>
                          <a:spcPts val="0"/>
                        </a:spcBef>
                        <a:spcAft>
                          <a:spcPts val="0"/>
                        </a:spcAft>
                      </a:pPr>
                      <a:r>
                        <a:rPr lang="en-US" sz="1200">
                          <a:effectLst/>
                        </a:rPr>
                        <a:t>What do you want to have an introduction to using the system?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tc>
                  <a:txBody>
                    <a:bodyPr/>
                    <a:lstStyle/>
                    <a:p>
                      <a:pPr marL="0" marR="0" algn="just">
                        <a:lnSpc>
                          <a:spcPct val="107000"/>
                        </a:lnSpc>
                        <a:spcBef>
                          <a:spcPts val="0"/>
                        </a:spcBef>
                        <a:spcAft>
                          <a:spcPts val="0"/>
                        </a:spcAft>
                      </a:pPr>
                      <a:r>
                        <a:rPr lang="en-US" sz="1200">
                          <a:effectLst/>
                        </a:rPr>
                        <a:t>Answer</a:t>
                      </a:r>
                    </a:p>
                    <a:p>
                      <a:pPr marL="342900" marR="0" lvl="0" indent="-342900" algn="just">
                        <a:lnSpc>
                          <a:spcPct val="107000"/>
                        </a:lnSpc>
                        <a:spcBef>
                          <a:spcPts val="0"/>
                        </a:spcBef>
                        <a:spcAft>
                          <a:spcPts val="0"/>
                        </a:spcAft>
                        <a:buFont typeface="Calibri" panose="020F0502020204030204" pitchFamily="34" charset="0"/>
                        <a:buChar char="-"/>
                      </a:pPr>
                      <a:r>
                        <a:rPr lang="en-US" sz="1200">
                          <a:effectLst/>
                        </a:rPr>
                        <a:t>Introduction by text: 86.4%</a:t>
                      </a:r>
                    </a:p>
                    <a:p>
                      <a:pPr marL="342900" marR="0" lvl="0" indent="-342900" algn="just">
                        <a:lnSpc>
                          <a:spcPct val="107000"/>
                        </a:lnSpc>
                        <a:spcBef>
                          <a:spcPts val="0"/>
                        </a:spcBef>
                        <a:spcAft>
                          <a:spcPts val="0"/>
                        </a:spcAft>
                        <a:buFont typeface="Calibri" panose="020F0502020204030204" pitchFamily="34" charset="0"/>
                        <a:buChar char="-"/>
                      </a:pPr>
                      <a:r>
                        <a:rPr lang="en-US" sz="1200">
                          <a:effectLst/>
                        </a:rPr>
                        <a:t>Introduction by voice: 13.6%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extLst>
                  <a:ext uri="{0D108BD9-81ED-4DB2-BD59-A6C34878D82A}">
                    <a16:rowId xmlns:a16="http://schemas.microsoft.com/office/drawing/2014/main" val="2964125604"/>
                  </a:ext>
                </a:extLst>
              </a:tr>
              <a:tr h="579019">
                <a:tc>
                  <a:txBody>
                    <a:bodyPr/>
                    <a:lstStyle/>
                    <a:p>
                      <a:pPr marL="0" marR="0" algn="just">
                        <a:lnSpc>
                          <a:spcPct val="107000"/>
                        </a:lnSpc>
                        <a:spcBef>
                          <a:spcPts val="0"/>
                        </a:spcBef>
                        <a:spcAft>
                          <a:spcPts val="0"/>
                        </a:spcAft>
                      </a:pPr>
                      <a:r>
                        <a:rPr lang="en-US" sz="1200">
                          <a:effectLst/>
                        </a:rPr>
                        <a:t>Question: 12</a:t>
                      </a:r>
                    </a:p>
                    <a:p>
                      <a:pPr marL="0" marR="0" algn="just">
                        <a:lnSpc>
                          <a:spcPct val="107000"/>
                        </a:lnSpc>
                        <a:spcBef>
                          <a:spcPts val="0"/>
                        </a:spcBef>
                        <a:spcAft>
                          <a:spcPts val="0"/>
                        </a:spcAft>
                      </a:pPr>
                      <a:r>
                        <a:rPr lang="en-US" sz="1200">
                          <a:effectLst/>
                        </a:rPr>
                        <a:t>How do you want to receive a confirmation message by?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tc>
                  <a:txBody>
                    <a:bodyPr/>
                    <a:lstStyle/>
                    <a:p>
                      <a:pPr marL="0" marR="0" algn="just">
                        <a:lnSpc>
                          <a:spcPct val="107000"/>
                        </a:lnSpc>
                        <a:spcBef>
                          <a:spcPts val="0"/>
                        </a:spcBef>
                        <a:spcAft>
                          <a:spcPts val="0"/>
                        </a:spcAft>
                      </a:pPr>
                      <a:r>
                        <a:rPr lang="en-US" sz="1200" dirty="0">
                          <a:effectLst/>
                        </a:rPr>
                        <a:t>Answer</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Email: 59.1%</a:t>
                      </a:r>
                    </a:p>
                    <a:p>
                      <a:pPr marL="342900" marR="0" lvl="0" indent="-342900" algn="just">
                        <a:lnSpc>
                          <a:spcPct val="107000"/>
                        </a:lnSpc>
                        <a:spcBef>
                          <a:spcPts val="0"/>
                        </a:spcBef>
                        <a:spcAft>
                          <a:spcPts val="0"/>
                        </a:spcAft>
                        <a:buFont typeface="Calibri" panose="020F0502020204030204" pitchFamily="34" charset="0"/>
                        <a:buChar char="-"/>
                      </a:pPr>
                      <a:r>
                        <a:rPr lang="en-US" sz="1200" dirty="0">
                          <a:effectLst/>
                        </a:rPr>
                        <a:t>Phone: 40.9%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5505" marR="25505" marT="0" marB="0"/>
                </a:tc>
                <a:extLst>
                  <a:ext uri="{0D108BD9-81ED-4DB2-BD59-A6C34878D82A}">
                    <a16:rowId xmlns:a16="http://schemas.microsoft.com/office/drawing/2014/main" val="625611954"/>
                  </a:ext>
                </a:extLst>
              </a:tr>
            </a:tbl>
          </a:graphicData>
        </a:graphic>
      </p:graphicFrame>
      <p:sp>
        <p:nvSpPr>
          <p:cNvPr id="4" name="Hình chữ nhật 3">
            <a:extLst>
              <a:ext uri="{FF2B5EF4-FFF2-40B4-BE49-F238E27FC236}">
                <a16:creationId xmlns:a16="http://schemas.microsoft.com/office/drawing/2014/main" id="{21F273A1-13A9-4284-9718-95A6873111E2}"/>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5" name="Tiêu đề 1">
            <a:extLst>
              <a:ext uri="{FF2B5EF4-FFF2-40B4-BE49-F238E27FC236}">
                <a16:creationId xmlns:a16="http://schemas.microsoft.com/office/drawing/2014/main" id="{1638B309-278B-4550-B28D-01F9A6A66DDD}"/>
              </a:ext>
            </a:extLst>
          </p:cNvPr>
          <p:cNvSpPr>
            <a:spLocks noGrp="1"/>
          </p:cNvSpPr>
          <p:nvPr>
            <p:ph type="title"/>
          </p:nvPr>
        </p:nvSpPr>
        <p:spPr>
          <a:xfrm>
            <a:off x="971550" y="54761"/>
            <a:ext cx="10248899" cy="703279"/>
          </a:xfrm>
        </p:spPr>
        <p:txBody>
          <a:bodyPr>
            <a:normAutofit/>
          </a:bodyPr>
          <a:lstStyle/>
          <a:p>
            <a:r>
              <a:rPr lang="en-US" sz="3600" dirty="0">
                <a:latin typeface="Arial" panose="020B0604020202020204" pitchFamily="34" charset="0"/>
                <a:cs typeface="Arial" panose="020B0604020202020204" pitchFamily="34" charset="0"/>
              </a:rPr>
              <a:t>XIII. Appendix: User requirement (cont.)</a:t>
            </a:r>
          </a:p>
        </p:txBody>
      </p:sp>
    </p:spTree>
    <p:extLst>
      <p:ext uri="{BB962C8B-B14F-4D97-AF65-F5344CB8AC3E}">
        <p14:creationId xmlns:p14="http://schemas.microsoft.com/office/powerpoint/2010/main" val="4021824629"/>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nh chữ nhật 2">
            <a:extLst>
              <a:ext uri="{FF2B5EF4-FFF2-40B4-BE49-F238E27FC236}">
                <a16:creationId xmlns:a16="http://schemas.microsoft.com/office/drawing/2014/main" id="{3FD0AB15-41D5-4044-A6E6-F1F0C082EC37}"/>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pic>
        <p:nvPicPr>
          <p:cNvPr id="5" name="Hình ảnh 4">
            <a:extLst>
              <a:ext uri="{FF2B5EF4-FFF2-40B4-BE49-F238E27FC236}">
                <a16:creationId xmlns:a16="http://schemas.microsoft.com/office/drawing/2014/main" id="{C0568481-E05A-4891-ABB4-725D6BC9F3AC}"/>
              </a:ext>
            </a:extLst>
          </p:cNvPr>
          <p:cNvPicPr>
            <a:picLocks noChangeAspect="1"/>
          </p:cNvPicPr>
          <p:nvPr/>
        </p:nvPicPr>
        <p:blipFill rotWithShape="1">
          <a:blip r:embed="rId2"/>
          <a:srcRect l="2136" t="4088" r="1300"/>
          <a:stretch/>
        </p:blipFill>
        <p:spPr>
          <a:xfrm>
            <a:off x="20319" y="1622826"/>
            <a:ext cx="12118711" cy="3716253"/>
          </a:xfrm>
          <a:prstGeom prst="rect">
            <a:avLst/>
          </a:prstGeom>
        </p:spPr>
      </p:pic>
      <p:sp>
        <p:nvSpPr>
          <p:cNvPr id="25" name="Hình chữ nhật 24">
            <a:extLst>
              <a:ext uri="{FF2B5EF4-FFF2-40B4-BE49-F238E27FC236}">
                <a16:creationId xmlns:a16="http://schemas.microsoft.com/office/drawing/2014/main" id="{01284EF2-9D50-4EA8-BBE9-819F1D84CA28}"/>
              </a:ext>
            </a:extLst>
          </p:cNvPr>
          <p:cNvSpPr/>
          <p:nvPr/>
        </p:nvSpPr>
        <p:spPr>
          <a:xfrm>
            <a:off x="6163056" y="5574936"/>
            <a:ext cx="466344"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ộp Văn bản 8">
            <a:extLst>
              <a:ext uri="{FF2B5EF4-FFF2-40B4-BE49-F238E27FC236}">
                <a16:creationId xmlns:a16="http://schemas.microsoft.com/office/drawing/2014/main" id="{C535BB91-0CF9-4204-9AAA-B431228FDE3D}"/>
              </a:ext>
            </a:extLst>
          </p:cNvPr>
          <p:cNvSpPr txBox="1"/>
          <p:nvPr/>
        </p:nvSpPr>
        <p:spPr>
          <a:xfrm>
            <a:off x="1478972" y="5669168"/>
            <a:ext cx="7626096" cy="646331"/>
          </a:xfrm>
          <a:prstGeom prst="rect">
            <a:avLst/>
          </a:prstGeom>
          <a:noFill/>
        </p:spPr>
        <p:txBody>
          <a:bodyPr wrap="square" rtlCol="0">
            <a:spAutoFit/>
          </a:bodyPr>
          <a:lstStyle/>
          <a:p>
            <a:r>
              <a:rPr lang="en-US" u="sng" dirty="0">
                <a:hlinkClick r:id="rId3"/>
              </a:rPr>
              <a:t>shorturl.at/</a:t>
            </a:r>
            <a:r>
              <a:rPr lang="en-US" u="sng" dirty="0" err="1">
                <a:hlinkClick r:id="rId3"/>
              </a:rPr>
              <a:t>cloyO</a:t>
            </a:r>
            <a:br>
              <a:rPr lang="en-US" dirty="0"/>
            </a:br>
            <a:endParaRPr lang="en-US" dirty="0"/>
          </a:p>
        </p:txBody>
      </p:sp>
      <p:sp>
        <p:nvSpPr>
          <p:cNvPr id="6" name="Hình chữ nhật 5">
            <a:extLst>
              <a:ext uri="{FF2B5EF4-FFF2-40B4-BE49-F238E27FC236}">
                <a16:creationId xmlns:a16="http://schemas.microsoft.com/office/drawing/2014/main" id="{AC5BDACD-7A4A-4C7F-9074-C4B4921C88BC}"/>
              </a:ext>
            </a:extLst>
          </p:cNvPr>
          <p:cNvSpPr/>
          <p:nvPr/>
        </p:nvSpPr>
        <p:spPr>
          <a:xfrm>
            <a:off x="6926073" y="1192356"/>
            <a:ext cx="787399" cy="333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76052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a:extLst>
              <a:ext uri="{FF2B5EF4-FFF2-40B4-BE49-F238E27FC236}">
                <a16:creationId xmlns:a16="http://schemas.microsoft.com/office/drawing/2014/main" id="{096006A7-AC6C-4444-A90A-38FAD243EAC5}"/>
              </a:ext>
            </a:extLst>
          </p:cNvPr>
          <p:cNvSpPr/>
          <p:nvPr/>
        </p:nvSpPr>
        <p:spPr>
          <a:xfrm>
            <a:off x="6637020" y="914884"/>
            <a:ext cx="1463040" cy="10401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0368DD7F-A2D8-4E9C-9AEB-73E49D7D8584}"/>
              </a:ext>
            </a:extLst>
          </p:cNvPr>
          <p:cNvSpPr>
            <a:spLocks noGrp="1"/>
          </p:cNvSpPr>
          <p:nvPr>
            <p:ph type="title"/>
          </p:nvPr>
        </p:nvSpPr>
        <p:spPr>
          <a:xfrm>
            <a:off x="971550" y="487045"/>
            <a:ext cx="10248899" cy="703279"/>
          </a:xfrm>
        </p:spPr>
        <p:txBody>
          <a:bodyPr>
            <a:normAutofit/>
          </a:bodyPr>
          <a:lstStyle/>
          <a:p>
            <a:r>
              <a:rPr lang="en-US" sz="3600" dirty="0">
                <a:latin typeface="Arial" panose="020B0604020202020204" pitchFamily="34" charset="0"/>
                <a:cs typeface="Arial" panose="020B0604020202020204" pitchFamily="34" charset="0"/>
              </a:rPr>
              <a:t>XIV. E-R diagram</a:t>
            </a:r>
          </a:p>
        </p:txBody>
      </p:sp>
      <p:sp>
        <p:nvSpPr>
          <p:cNvPr id="4" name="Hình chữ nhật 3">
            <a:extLst>
              <a:ext uri="{FF2B5EF4-FFF2-40B4-BE49-F238E27FC236}">
                <a16:creationId xmlns:a16="http://schemas.microsoft.com/office/drawing/2014/main" id="{6BFD4FDF-AF4A-4F18-9175-A89780E7E7DF}"/>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pic>
        <p:nvPicPr>
          <p:cNvPr id="6" name="Picture 5">
            <a:extLst>
              <a:ext uri="{FF2B5EF4-FFF2-40B4-BE49-F238E27FC236}">
                <a16:creationId xmlns:a16="http://schemas.microsoft.com/office/drawing/2014/main" id="{E4F4ED20-0FE5-434B-9B0D-6DE433D98123}"/>
              </a:ext>
            </a:extLst>
          </p:cNvPr>
          <p:cNvPicPr>
            <a:picLocks noChangeAspect="1"/>
          </p:cNvPicPr>
          <p:nvPr/>
        </p:nvPicPr>
        <p:blipFill>
          <a:blip r:embed="rId3"/>
          <a:stretch>
            <a:fillRect/>
          </a:stretch>
        </p:blipFill>
        <p:spPr>
          <a:xfrm>
            <a:off x="1104900" y="1013182"/>
            <a:ext cx="9155206" cy="5311417"/>
          </a:xfrm>
          <a:prstGeom prst="rect">
            <a:avLst/>
          </a:prstGeom>
        </p:spPr>
      </p:pic>
    </p:spTree>
    <p:extLst>
      <p:ext uri="{BB962C8B-B14F-4D97-AF65-F5344CB8AC3E}">
        <p14:creationId xmlns:p14="http://schemas.microsoft.com/office/powerpoint/2010/main" val="1689151555"/>
      </p:ext>
    </p:extLst>
  </p:cSld>
  <p:clrMapOvr>
    <a:masterClrMapping/>
  </p:clrMapOvr>
  <p:transition spd="slow">
    <p:randomBar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hỗ dành sẵn cho Hình ảnh 11">
            <a:extLst>
              <a:ext uri="{FF2B5EF4-FFF2-40B4-BE49-F238E27FC236}">
                <a16:creationId xmlns:a16="http://schemas.microsoft.com/office/drawing/2014/main" id="{D139E732-A5BD-45A7-8B47-ABB84450550A}"/>
              </a:ext>
            </a:extLst>
          </p:cNvPr>
          <p:cNvPicPr>
            <a:picLocks noGrp="1" noChangeAspect="1"/>
          </p:cNvPicPr>
          <p:nvPr>
            <p:ph type="pic" idx="1"/>
          </p:nvPr>
        </p:nvPicPr>
        <p:blipFill>
          <a:blip r:embed="rId2"/>
          <a:srcRect l="11270" r="11270"/>
          <a:stretch>
            <a:fillRect/>
          </a:stretch>
        </p:blipFill>
        <p:spPr>
          <a:xfrm>
            <a:off x="7570381" y="0"/>
            <a:ext cx="4621619" cy="6858000"/>
          </a:xfrm>
        </p:spPr>
      </p:pic>
      <p:sp>
        <p:nvSpPr>
          <p:cNvPr id="5" name="Tiêu đề 1">
            <a:extLst>
              <a:ext uri="{FF2B5EF4-FFF2-40B4-BE49-F238E27FC236}">
                <a16:creationId xmlns:a16="http://schemas.microsoft.com/office/drawing/2014/main" id="{7D47B77D-9BCC-4CD8-9216-6C098E71B5EF}"/>
              </a:ext>
            </a:extLst>
          </p:cNvPr>
          <p:cNvSpPr>
            <a:spLocks noGrp="1"/>
          </p:cNvSpPr>
          <p:nvPr>
            <p:ph type="title"/>
          </p:nvPr>
        </p:nvSpPr>
        <p:spPr>
          <a:xfrm>
            <a:off x="880533" y="563245"/>
            <a:ext cx="10248899" cy="703279"/>
          </a:xfrm>
        </p:spPr>
        <p:txBody>
          <a:bodyPr>
            <a:normAutofit/>
          </a:bodyPr>
          <a:lstStyle/>
          <a:p>
            <a:r>
              <a:rPr lang="en-US" sz="3200" dirty="0">
                <a:latin typeface="Arial" panose="020B0604020202020204" pitchFamily="34" charset="0"/>
                <a:cs typeface="Arial" panose="020B0604020202020204" pitchFamily="34" charset="0"/>
              </a:rPr>
              <a:t>XV. GUI of the proposed system</a:t>
            </a:r>
          </a:p>
        </p:txBody>
      </p:sp>
      <p:sp>
        <p:nvSpPr>
          <p:cNvPr id="6" name="Hình chữ nhật 5">
            <a:extLst>
              <a:ext uri="{FF2B5EF4-FFF2-40B4-BE49-F238E27FC236}">
                <a16:creationId xmlns:a16="http://schemas.microsoft.com/office/drawing/2014/main" id="{132593E9-E3DE-4286-A40A-3A85674F4A50}"/>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7" name="Hình chữ nhật 6">
            <a:extLst>
              <a:ext uri="{FF2B5EF4-FFF2-40B4-BE49-F238E27FC236}">
                <a16:creationId xmlns:a16="http://schemas.microsoft.com/office/drawing/2014/main" id="{5349BC31-F71E-425D-AB13-C4520A849E25}"/>
              </a:ext>
            </a:extLst>
          </p:cNvPr>
          <p:cNvSpPr/>
          <p:nvPr/>
        </p:nvSpPr>
        <p:spPr>
          <a:xfrm>
            <a:off x="1952846" y="2388342"/>
            <a:ext cx="6096000" cy="3347840"/>
          </a:xfrm>
          <a:prstGeom prst="rect">
            <a:avLst/>
          </a:prstGeom>
        </p:spPr>
        <p:txBody>
          <a:bodyPr>
            <a:spAutoFit/>
          </a:bodyPr>
          <a:lstStyle/>
          <a:p>
            <a:pPr marL="457200" lvl="0" indent="-457200">
              <a:lnSpc>
                <a:spcPct val="150000"/>
              </a:lnSpc>
              <a:spcAft>
                <a:spcPts val="0"/>
              </a:spcAft>
              <a:buFont typeface="+mj-lt"/>
              <a:buAutoNum type="arabicParenR"/>
            </a:pPr>
            <a:r>
              <a:rPr lang="en-US" sz="2400" dirty="0">
                <a:latin typeface="Arial" panose="020B0604020202020204" pitchFamily="34" charset="0"/>
                <a:ea typeface="Calibri" panose="020F0502020204030204" pitchFamily="34" charset="0"/>
                <a:cs typeface="Arial" panose="020B0604020202020204" pitchFamily="34" charset="0"/>
              </a:rPr>
              <a:t> Account</a:t>
            </a:r>
          </a:p>
          <a:p>
            <a:pPr marL="457200" lvl="0" indent="-457200">
              <a:lnSpc>
                <a:spcPct val="150000"/>
              </a:lnSpc>
              <a:spcAft>
                <a:spcPts val="0"/>
              </a:spcAft>
              <a:buFont typeface="+mj-lt"/>
              <a:buAutoNum type="arabicParenR"/>
            </a:pPr>
            <a:r>
              <a:rPr lang="en-US" sz="2400" dirty="0">
                <a:latin typeface="Arial" panose="020B0604020202020204" pitchFamily="34" charset="0"/>
                <a:ea typeface="Calibri" panose="020F0502020204030204" pitchFamily="34" charset="0"/>
                <a:cs typeface="Arial" panose="020B0604020202020204" pitchFamily="34" charset="0"/>
              </a:rPr>
              <a:t> Bakery products</a:t>
            </a:r>
          </a:p>
          <a:p>
            <a:pPr marL="457200" lvl="0" indent="-457200">
              <a:lnSpc>
                <a:spcPct val="150000"/>
              </a:lnSpc>
              <a:spcAft>
                <a:spcPts val="0"/>
              </a:spcAft>
              <a:buFont typeface="+mj-lt"/>
              <a:buAutoNum type="arabicParenR"/>
            </a:pPr>
            <a:r>
              <a:rPr lang="en-US" sz="2400" dirty="0">
                <a:latin typeface="Arial" panose="020B0604020202020204" pitchFamily="34" charset="0"/>
                <a:ea typeface="Calibri" panose="020F0502020204030204" pitchFamily="34" charset="0"/>
                <a:cs typeface="Arial" panose="020B0604020202020204" pitchFamily="34" charset="0"/>
              </a:rPr>
              <a:t> Orders</a:t>
            </a:r>
          </a:p>
          <a:p>
            <a:pPr marL="457200" lvl="0" indent="-457200">
              <a:lnSpc>
                <a:spcPct val="150000"/>
              </a:lnSpc>
              <a:spcAft>
                <a:spcPts val="0"/>
              </a:spcAft>
              <a:buFont typeface="+mj-lt"/>
              <a:buAutoNum type="arabicParenR"/>
            </a:pPr>
            <a:r>
              <a:rPr lang="en-US" sz="2400" dirty="0">
                <a:latin typeface="Arial" panose="020B0604020202020204" pitchFamily="34" charset="0"/>
                <a:ea typeface="Calibri" panose="020F0502020204030204" pitchFamily="34" charset="0"/>
                <a:cs typeface="Arial" panose="020B0604020202020204" pitchFamily="34" charset="0"/>
              </a:rPr>
              <a:t>Statistics</a:t>
            </a:r>
          </a:p>
          <a:p>
            <a:pPr marL="457200" lvl="0" indent="-457200">
              <a:lnSpc>
                <a:spcPct val="150000"/>
              </a:lnSpc>
              <a:spcAft>
                <a:spcPts val="0"/>
              </a:spcAft>
              <a:buFont typeface="+mj-lt"/>
              <a:buAutoNum type="arabicParenR"/>
            </a:pPr>
            <a:r>
              <a:rPr lang="en-US" sz="2400" dirty="0">
                <a:latin typeface="Arial" panose="020B0604020202020204" pitchFamily="34" charset="0"/>
                <a:ea typeface="Calibri" panose="020F0502020204030204" pitchFamily="34" charset="0"/>
                <a:cs typeface="Arial" panose="020B0604020202020204" pitchFamily="34" charset="0"/>
              </a:rPr>
              <a:t>Manage staff</a:t>
            </a:r>
          </a:p>
          <a:p>
            <a:pPr marL="342900" lvl="0" indent="-342900">
              <a:lnSpc>
                <a:spcPct val="150000"/>
              </a:lnSpc>
              <a:spcAft>
                <a:spcPts val="0"/>
              </a:spcAft>
              <a:buAutoNum type="arabicParenR"/>
            </a:pPr>
            <a:endParaRPr lang="en-US" sz="2400" dirty="0">
              <a:latin typeface="Arial" panose="020B0604020202020204" pitchFamily="34"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7F90BEE0-8206-3F42-8D37-86A6DAFB5F5F}"/>
              </a:ext>
            </a:extLst>
          </p:cNvPr>
          <p:cNvSpPr txBox="1"/>
          <p:nvPr/>
        </p:nvSpPr>
        <p:spPr>
          <a:xfrm>
            <a:off x="1952846" y="5736182"/>
            <a:ext cx="5462562" cy="369332"/>
          </a:xfrm>
          <a:prstGeom prst="rect">
            <a:avLst/>
          </a:prstGeom>
          <a:noFill/>
        </p:spPr>
        <p:txBody>
          <a:bodyPr wrap="square" rtlCol="0">
            <a:spAutoFit/>
          </a:bodyPr>
          <a:lstStyle/>
          <a:p>
            <a:r>
              <a:rPr lang="en-US" dirty="0">
                <a:hlinkClick r:id="rId3"/>
              </a:rPr>
              <a:t>http://goldenrestaurant.herokuapp.com/</a:t>
            </a:r>
            <a:endParaRPr lang="en-VN" dirty="0"/>
          </a:p>
        </p:txBody>
      </p:sp>
    </p:spTree>
    <p:extLst>
      <p:ext uri="{BB962C8B-B14F-4D97-AF65-F5344CB8AC3E}">
        <p14:creationId xmlns:p14="http://schemas.microsoft.com/office/powerpoint/2010/main" val="1679684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2">
            <a:extLst>
              <a:ext uri="{FF2B5EF4-FFF2-40B4-BE49-F238E27FC236}">
                <a16:creationId xmlns:a16="http://schemas.microsoft.com/office/drawing/2014/main" id="{1EB96287-089B-487E-A095-3E162086A69F}"/>
              </a:ext>
            </a:extLst>
          </p:cNvPr>
          <p:cNvSpPr txBox="1">
            <a:spLocks/>
          </p:cNvSpPr>
          <p:nvPr/>
        </p:nvSpPr>
        <p:spPr>
          <a:xfrm>
            <a:off x="676275" y="458006"/>
            <a:ext cx="11018792" cy="94663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800" kern="1200">
                <a:solidFill>
                  <a:schemeClr val="tx1"/>
                </a:solidFill>
                <a:latin typeface="Calibri Light (Headings)"/>
                <a:ea typeface="+mj-ea"/>
                <a:cs typeface="+mj-cs"/>
              </a:defRPr>
            </a:lvl1pPr>
          </a:lstStyle>
          <a:p>
            <a:r>
              <a:rPr lang="en-US" sz="3200" dirty="0">
                <a:latin typeface="Arial" panose="020B0604020202020204" pitchFamily="34" charset="0"/>
                <a:cs typeface="Arial" panose="020B0604020202020204" pitchFamily="34" charset="0"/>
              </a:rPr>
              <a:t>II. RESPONSIBILITY OF THE TEAM MEMBER (cont.)</a:t>
            </a:r>
            <a:br>
              <a:rPr lang="en-US" sz="3200" dirty="0">
                <a:latin typeface="Arial" panose="020B0604020202020204" pitchFamily="34" charset="0"/>
                <a:cs typeface="Arial" panose="020B0604020202020204" pitchFamily="34" charset="0"/>
              </a:rPr>
            </a:br>
            <a:endParaRPr lang="en-US" sz="3200" dirty="0"/>
          </a:p>
        </p:txBody>
      </p:sp>
      <p:sp>
        <p:nvSpPr>
          <p:cNvPr id="5" name="Hình chữ nhật 4">
            <a:extLst>
              <a:ext uri="{FF2B5EF4-FFF2-40B4-BE49-F238E27FC236}">
                <a16:creationId xmlns:a16="http://schemas.microsoft.com/office/drawing/2014/main" id="{D7C7475A-C8E6-42A3-B770-9BB62FD2C413}"/>
              </a:ext>
            </a:extLst>
          </p:cNvPr>
          <p:cNvSpPr/>
          <p:nvPr/>
        </p:nvSpPr>
        <p:spPr>
          <a:xfrm rot="16200000">
            <a:off x="-552849" y="3161198"/>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graphicFrame>
        <p:nvGraphicFramePr>
          <p:cNvPr id="6" name="Bảng 5">
            <a:extLst>
              <a:ext uri="{FF2B5EF4-FFF2-40B4-BE49-F238E27FC236}">
                <a16:creationId xmlns:a16="http://schemas.microsoft.com/office/drawing/2014/main" id="{71CC890F-B404-4768-8D06-CCD9EAD1378E}"/>
              </a:ext>
            </a:extLst>
          </p:cNvPr>
          <p:cNvGraphicFramePr>
            <a:graphicFrameLocks noGrp="1"/>
          </p:cNvGraphicFramePr>
          <p:nvPr>
            <p:extLst>
              <p:ext uri="{D42A27DB-BD31-4B8C-83A1-F6EECF244321}">
                <p14:modId xmlns:p14="http://schemas.microsoft.com/office/powerpoint/2010/main" val="2026380593"/>
              </p:ext>
            </p:extLst>
          </p:nvPr>
        </p:nvGraphicFramePr>
        <p:xfrm>
          <a:off x="1246513" y="1212690"/>
          <a:ext cx="10561403" cy="5359560"/>
        </p:xfrm>
        <a:graphic>
          <a:graphicData uri="http://schemas.openxmlformats.org/drawingml/2006/table">
            <a:tbl>
              <a:tblPr firstRow="1">
                <a:tableStyleId>{F5AB1C69-6EDB-4FF4-983F-18BD219EF322}</a:tableStyleId>
              </a:tblPr>
              <a:tblGrid>
                <a:gridCol w="1820080">
                  <a:extLst>
                    <a:ext uri="{9D8B030D-6E8A-4147-A177-3AD203B41FA5}">
                      <a16:colId xmlns:a16="http://schemas.microsoft.com/office/drawing/2014/main" val="1308101151"/>
                    </a:ext>
                  </a:extLst>
                </a:gridCol>
                <a:gridCol w="1780052">
                  <a:extLst>
                    <a:ext uri="{9D8B030D-6E8A-4147-A177-3AD203B41FA5}">
                      <a16:colId xmlns:a16="http://schemas.microsoft.com/office/drawing/2014/main" val="2875488863"/>
                    </a:ext>
                  </a:extLst>
                </a:gridCol>
                <a:gridCol w="6961271">
                  <a:extLst>
                    <a:ext uri="{9D8B030D-6E8A-4147-A177-3AD203B41FA5}">
                      <a16:colId xmlns:a16="http://schemas.microsoft.com/office/drawing/2014/main" val="1859077396"/>
                    </a:ext>
                  </a:extLst>
                </a:gridCol>
              </a:tblGrid>
              <a:tr h="378742">
                <a:tc gridSpan="3">
                  <a:txBody>
                    <a:bodyPr/>
                    <a:lstStyle/>
                    <a:p>
                      <a:pPr algn="ctr"/>
                      <a:r>
                        <a:rPr lang="en-US" sz="1800" dirty="0"/>
                        <a:t>Team member roles</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765601429"/>
                  </a:ext>
                </a:extLst>
              </a:tr>
              <a:tr h="437838">
                <a:tc>
                  <a:txBody>
                    <a:bodyPr/>
                    <a:lstStyle/>
                    <a:p>
                      <a:pPr algn="ctr"/>
                      <a:r>
                        <a:rPr lang="en-US" sz="1800" dirty="0"/>
                        <a:t>Name</a:t>
                      </a:r>
                    </a:p>
                  </a:txBody>
                  <a:tcPr anchor="ctr">
                    <a:solidFill>
                      <a:schemeClr val="bg2">
                        <a:lumMod val="75000"/>
                      </a:schemeClr>
                    </a:solidFill>
                  </a:tcPr>
                </a:tc>
                <a:tc>
                  <a:txBody>
                    <a:bodyPr/>
                    <a:lstStyle/>
                    <a:p>
                      <a:pPr algn="ctr"/>
                      <a:r>
                        <a:rPr lang="en-US" sz="1800" dirty="0"/>
                        <a:t>Role</a:t>
                      </a:r>
                    </a:p>
                  </a:txBody>
                  <a:tcPr anchor="ctr">
                    <a:solidFill>
                      <a:schemeClr val="bg2">
                        <a:lumMod val="75000"/>
                      </a:schemeClr>
                    </a:solidFill>
                  </a:tcPr>
                </a:tc>
                <a:tc>
                  <a:txBody>
                    <a:bodyPr/>
                    <a:lstStyle/>
                    <a:p>
                      <a:pPr algn="ctr"/>
                      <a:r>
                        <a:rPr lang="en-US" sz="1800" dirty="0"/>
                        <a:t>Task</a:t>
                      </a:r>
                    </a:p>
                  </a:txBody>
                  <a:tcPr anchor="ctr">
                    <a:solidFill>
                      <a:schemeClr val="bg2">
                        <a:lumMod val="75000"/>
                      </a:schemeClr>
                    </a:solidFill>
                  </a:tcPr>
                </a:tc>
                <a:extLst>
                  <a:ext uri="{0D108BD9-81ED-4DB2-BD59-A6C34878D82A}">
                    <a16:rowId xmlns:a16="http://schemas.microsoft.com/office/drawing/2014/main" val="2083440742"/>
                  </a:ext>
                </a:extLst>
              </a:tr>
              <a:tr h="1393121">
                <a:tc>
                  <a:txBody>
                    <a:bodyPr/>
                    <a:lstStyle/>
                    <a:p>
                      <a:r>
                        <a:rPr lang="en-US" sz="1800" dirty="0"/>
                        <a:t>Chris</a:t>
                      </a:r>
                    </a:p>
                  </a:txBody>
                  <a:tcPr anchor="ctr"/>
                </a:tc>
                <a:tc>
                  <a:txBody>
                    <a:bodyPr/>
                    <a:lstStyle/>
                    <a:p>
                      <a:r>
                        <a:rPr lang="en-US" sz="1800" dirty="0"/>
                        <a:t>Back-end Engineer</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kern="1200" dirty="0">
                          <a:solidFill>
                            <a:schemeClr val="dk1"/>
                          </a:solidFill>
                          <a:effectLst/>
                          <a:latin typeface="+mn-lt"/>
                          <a:ea typeface="+mn-ea"/>
                          <a:cs typeface="+mn-cs"/>
                        </a:rPr>
                        <a:t>Viewing the SRS document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kern="1200" dirty="0">
                          <a:solidFill>
                            <a:schemeClr val="dk1"/>
                          </a:solidFill>
                          <a:effectLst/>
                          <a:latin typeface="+mn-lt"/>
                          <a:ea typeface="+mn-ea"/>
                          <a:cs typeface="+mn-cs"/>
                        </a:rPr>
                        <a:t>Research new function in system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kern="1200" dirty="0">
                          <a:solidFill>
                            <a:schemeClr val="dk1"/>
                          </a:solidFill>
                          <a:effectLst/>
                          <a:latin typeface="+mn-lt"/>
                          <a:ea typeface="+mn-ea"/>
                          <a:cs typeface="+mn-cs"/>
                        </a:rPr>
                        <a:t>Coding all of features function release in version 1,2,3,4,etc.</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kern="1200" dirty="0">
                          <a:solidFill>
                            <a:schemeClr val="dk1"/>
                          </a:solidFill>
                          <a:effectLst/>
                          <a:latin typeface="+mn-lt"/>
                          <a:ea typeface="+mn-ea"/>
                          <a:cs typeface="+mn-cs"/>
                        </a:rPr>
                        <a:t>Maintain and update when having errors</a:t>
                      </a:r>
                    </a:p>
                  </a:txBody>
                  <a:tcPr anchor="ctr"/>
                </a:tc>
                <a:extLst>
                  <a:ext uri="{0D108BD9-81ED-4DB2-BD59-A6C34878D82A}">
                    <a16:rowId xmlns:a16="http://schemas.microsoft.com/office/drawing/2014/main" val="1016883267"/>
                  </a:ext>
                </a:extLst>
              </a:tr>
              <a:tr h="2666830">
                <a:tc>
                  <a:txBody>
                    <a:bodyPr/>
                    <a:lstStyle/>
                    <a:p>
                      <a:r>
                        <a:rPr lang="en-US" sz="1800" dirty="0"/>
                        <a:t>Vanessa</a:t>
                      </a:r>
                    </a:p>
                  </a:txBody>
                  <a:tcPr anchor="ctr"/>
                </a:tc>
                <a:tc>
                  <a:txBody>
                    <a:bodyPr/>
                    <a:lstStyle/>
                    <a:p>
                      <a:r>
                        <a:rPr lang="en-US" sz="1800" dirty="0"/>
                        <a:t>Project Manager</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kern="1200" dirty="0">
                          <a:solidFill>
                            <a:schemeClr val="dk1"/>
                          </a:solidFill>
                          <a:effectLst/>
                          <a:latin typeface="+mn-lt"/>
                          <a:ea typeface="+mn-ea"/>
                          <a:cs typeface="+mn-cs"/>
                        </a:rPr>
                        <a:t>Viewing the SRS document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kern="1200" dirty="0">
                          <a:solidFill>
                            <a:schemeClr val="dk1"/>
                          </a:solidFill>
                          <a:effectLst/>
                          <a:latin typeface="+mn-lt"/>
                          <a:ea typeface="+mn-ea"/>
                          <a:cs typeface="+mn-cs"/>
                        </a:rPr>
                        <a:t>Monitor the individual activity</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kern="1200" dirty="0">
                          <a:solidFill>
                            <a:schemeClr val="dk1"/>
                          </a:solidFill>
                          <a:effectLst/>
                          <a:latin typeface="+mn-lt"/>
                          <a:ea typeface="+mn-ea"/>
                          <a:cs typeface="+mn-cs"/>
                        </a:rPr>
                        <a:t>Assign task for members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kern="1200" dirty="0">
                          <a:solidFill>
                            <a:schemeClr val="dk1"/>
                          </a:solidFill>
                          <a:effectLst/>
                          <a:latin typeface="+mn-lt"/>
                          <a:ea typeface="+mn-ea"/>
                          <a:cs typeface="+mn-cs"/>
                        </a:rPr>
                        <a:t>Review code , task</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kern="1200" dirty="0">
                          <a:solidFill>
                            <a:schemeClr val="dk1"/>
                          </a:solidFill>
                          <a:effectLst/>
                          <a:latin typeface="+mn-lt"/>
                          <a:ea typeface="+mn-ea"/>
                          <a:cs typeface="+mn-cs"/>
                        </a:rPr>
                        <a:t>Find the customer's demand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kern="1200" dirty="0">
                          <a:solidFill>
                            <a:schemeClr val="dk1"/>
                          </a:solidFill>
                          <a:effectLst/>
                          <a:latin typeface="+mn-lt"/>
                          <a:ea typeface="+mn-ea"/>
                          <a:cs typeface="+mn-cs"/>
                        </a:rPr>
                        <a:t>Explain with team member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kern="1200" dirty="0">
                          <a:solidFill>
                            <a:schemeClr val="dk1"/>
                          </a:solidFill>
                          <a:effectLst/>
                          <a:latin typeface="+mn-lt"/>
                          <a:ea typeface="+mn-ea"/>
                          <a:cs typeface="+mn-cs"/>
                        </a:rPr>
                        <a:t>Use tool to manage the member in team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kern="1200" dirty="0">
                          <a:solidFill>
                            <a:schemeClr val="dk1"/>
                          </a:solidFill>
                          <a:effectLst/>
                          <a:latin typeface="+mn-lt"/>
                          <a:ea typeface="+mn-ea"/>
                          <a:cs typeface="+mn-cs"/>
                        </a:rPr>
                        <a:t>Finishing project on time</a:t>
                      </a:r>
                    </a:p>
                  </a:txBody>
                  <a:tcPr anchor="ctr"/>
                </a:tc>
                <a:extLst>
                  <a:ext uri="{0D108BD9-81ED-4DB2-BD59-A6C34878D82A}">
                    <a16:rowId xmlns:a16="http://schemas.microsoft.com/office/drawing/2014/main" val="1803825270"/>
                  </a:ext>
                </a:extLst>
              </a:tr>
              <a:tr h="483029">
                <a:tc>
                  <a:txBody>
                    <a:bodyPr/>
                    <a:lstStyle/>
                    <a:p>
                      <a:r>
                        <a:rPr lang="en-US" sz="1800" dirty="0"/>
                        <a:t>Lucy</a:t>
                      </a:r>
                    </a:p>
                  </a:txBody>
                  <a:tcPr anchor="ctr"/>
                </a:tc>
                <a:tc>
                  <a:txBody>
                    <a:bodyPr/>
                    <a:lstStyle/>
                    <a:p>
                      <a:r>
                        <a:rPr lang="en-US" sz="1800" dirty="0"/>
                        <a:t>Tester</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kern="1200" dirty="0">
                          <a:solidFill>
                            <a:schemeClr val="dk1"/>
                          </a:solidFill>
                          <a:effectLst/>
                          <a:latin typeface="+mn-lt"/>
                          <a:ea typeface="+mn-ea"/>
                          <a:cs typeface="+mn-cs"/>
                        </a:rPr>
                        <a:t>Testing code in each version</a:t>
                      </a:r>
                      <a:endParaRPr lang="en-US" sz="1800" dirty="0"/>
                    </a:p>
                  </a:txBody>
                  <a:tcPr anchor="ctr"/>
                </a:tc>
                <a:extLst>
                  <a:ext uri="{0D108BD9-81ED-4DB2-BD59-A6C34878D82A}">
                    <a16:rowId xmlns:a16="http://schemas.microsoft.com/office/drawing/2014/main" val="196845552"/>
                  </a:ext>
                </a:extLst>
              </a:tr>
            </a:tbl>
          </a:graphicData>
        </a:graphic>
      </p:graphicFrame>
    </p:spTree>
    <p:extLst>
      <p:ext uri="{BB962C8B-B14F-4D97-AF65-F5344CB8AC3E}">
        <p14:creationId xmlns:p14="http://schemas.microsoft.com/office/powerpoint/2010/main" val="2902509510"/>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2F4B8AF-38E4-4BC2-AEE1-D165F074A1DD}"/>
              </a:ext>
            </a:extLst>
          </p:cNvPr>
          <p:cNvSpPr>
            <a:spLocks noGrp="1"/>
          </p:cNvSpPr>
          <p:nvPr>
            <p:ph type="title"/>
          </p:nvPr>
        </p:nvSpPr>
        <p:spPr>
          <a:xfrm>
            <a:off x="1523238" y="2725721"/>
            <a:ext cx="10248899" cy="703279"/>
          </a:xfrm>
        </p:spPr>
        <p:txBody>
          <a:bodyPr>
            <a:normAutofit/>
          </a:bodyPr>
          <a:lstStyle/>
          <a:p>
            <a:r>
              <a:rPr lang="en-US" b="1" dirty="0">
                <a:latin typeface="Arial" panose="020B0604020202020204" pitchFamily="34" charset="0"/>
                <a:cs typeface="Arial" panose="020B0604020202020204" pitchFamily="34" charset="0"/>
              </a:rPr>
              <a:t>THANK YOU FOR YOUR ATTENTION</a:t>
            </a:r>
          </a:p>
        </p:txBody>
      </p:sp>
      <p:sp>
        <p:nvSpPr>
          <p:cNvPr id="3" name="Hình chữ nhật 2">
            <a:extLst>
              <a:ext uri="{FF2B5EF4-FFF2-40B4-BE49-F238E27FC236}">
                <a16:creationId xmlns:a16="http://schemas.microsoft.com/office/drawing/2014/main" id="{01F3B76B-F671-454B-95A3-030D457FA6F1}"/>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pic>
        <p:nvPicPr>
          <p:cNvPr id="11" name="Hình ảnh 10">
            <a:extLst>
              <a:ext uri="{FF2B5EF4-FFF2-40B4-BE49-F238E27FC236}">
                <a16:creationId xmlns:a16="http://schemas.microsoft.com/office/drawing/2014/main" id="{DC41102A-6F63-4FB3-A0EC-64CAECB8230E}"/>
              </a:ext>
            </a:extLst>
          </p:cNvPr>
          <p:cNvPicPr>
            <a:picLocks noChangeAspect="1"/>
          </p:cNvPicPr>
          <p:nvPr/>
        </p:nvPicPr>
        <p:blipFill>
          <a:blip r:embed="rId2"/>
          <a:stretch>
            <a:fillRect/>
          </a:stretch>
        </p:blipFill>
        <p:spPr>
          <a:xfrm>
            <a:off x="8321040" y="300728"/>
            <a:ext cx="1580430" cy="1720096"/>
          </a:xfrm>
          <a:prstGeom prst="rect">
            <a:avLst/>
          </a:prstGeom>
        </p:spPr>
      </p:pic>
      <p:pic>
        <p:nvPicPr>
          <p:cNvPr id="15" name="Hình ảnh 14">
            <a:extLst>
              <a:ext uri="{FF2B5EF4-FFF2-40B4-BE49-F238E27FC236}">
                <a16:creationId xmlns:a16="http://schemas.microsoft.com/office/drawing/2014/main" id="{B76C58F5-4F0A-423C-9FE3-34A28023ADA9}"/>
              </a:ext>
            </a:extLst>
          </p:cNvPr>
          <p:cNvPicPr>
            <a:picLocks noChangeAspect="1"/>
          </p:cNvPicPr>
          <p:nvPr/>
        </p:nvPicPr>
        <p:blipFill>
          <a:blip r:embed="rId3"/>
          <a:stretch>
            <a:fillRect/>
          </a:stretch>
        </p:blipFill>
        <p:spPr>
          <a:xfrm>
            <a:off x="1439989" y="3811333"/>
            <a:ext cx="2683955" cy="2683955"/>
          </a:xfrm>
          <a:prstGeom prst="rect">
            <a:avLst/>
          </a:prstGeom>
        </p:spPr>
      </p:pic>
      <p:sp>
        <p:nvSpPr>
          <p:cNvPr id="18" name="Hình chữ nhật 17">
            <a:extLst>
              <a:ext uri="{FF2B5EF4-FFF2-40B4-BE49-F238E27FC236}">
                <a16:creationId xmlns:a16="http://schemas.microsoft.com/office/drawing/2014/main" id="{826BD2AB-3E04-4F90-B45D-A572C5EEFA2D}"/>
              </a:ext>
            </a:extLst>
          </p:cNvPr>
          <p:cNvSpPr/>
          <p:nvPr/>
        </p:nvSpPr>
        <p:spPr>
          <a:xfrm>
            <a:off x="6208776" y="5623560"/>
            <a:ext cx="438912" cy="46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ình chữ nhật 7">
            <a:extLst>
              <a:ext uri="{FF2B5EF4-FFF2-40B4-BE49-F238E27FC236}">
                <a16:creationId xmlns:a16="http://schemas.microsoft.com/office/drawing/2014/main" id="{1BC581D3-18A1-406A-AD57-56835CDC25DA}"/>
              </a:ext>
            </a:extLst>
          </p:cNvPr>
          <p:cNvSpPr/>
          <p:nvPr/>
        </p:nvSpPr>
        <p:spPr>
          <a:xfrm>
            <a:off x="6926073" y="1192356"/>
            <a:ext cx="787399" cy="333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846917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ình chữ nhật 9">
            <a:extLst>
              <a:ext uri="{FF2B5EF4-FFF2-40B4-BE49-F238E27FC236}">
                <a16:creationId xmlns:a16="http://schemas.microsoft.com/office/drawing/2014/main" id="{420E9CCF-B5DB-4A83-A949-B0A784639D68}"/>
              </a:ext>
            </a:extLst>
          </p:cNvPr>
          <p:cNvSpPr/>
          <p:nvPr/>
        </p:nvSpPr>
        <p:spPr>
          <a:xfrm>
            <a:off x="5451691" y="5408009"/>
            <a:ext cx="2664495" cy="646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ình chữ nhật 2">
            <a:extLst>
              <a:ext uri="{FF2B5EF4-FFF2-40B4-BE49-F238E27FC236}">
                <a16:creationId xmlns:a16="http://schemas.microsoft.com/office/drawing/2014/main" id="{67823556-DCC8-4F3B-9646-AABB1747E511}"/>
              </a:ext>
            </a:extLst>
          </p:cNvPr>
          <p:cNvSpPr/>
          <p:nvPr/>
        </p:nvSpPr>
        <p:spPr>
          <a:xfrm>
            <a:off x="838201" y="890549"/>
            <a:ext cx="4291559" cy="494751"/>
          </a:xfrm>
          <a:prstGeom prst="rect">
            <a:avLst/>
          </a:prstGeom>
        </p:spPr>
        <p:txBody>
          <a:bodyPr wrap="none">
            <a:spAutoFit/>
          </a:bodyPr>
          <a:lstStyle/>
          <a:p>
            <a:pPr lvl="1">
              <a:lnSpc>
                <a:spcPct val="120000"/>
              </a:lnSpc>
              <a:buAutoNum type="arabicParenR"/>
            </a:pPr>
            <a:r>
              <a:rPr lang="en-US" sz="2400" dirty="0">
                <a:latin typeface="Arial" panose="020B0604020202020204" pitchFamily="34" charset="0"/>
                <a:cs typeface="Arial" panose="020B0604020202020204" pitchFamily="34" charset="0"/>
              </a:rPr>
              <a:t> Introduction of company</a:t>
            </a:r>
          </a:p>
        </p:txBody>
      </p:sp>
      <p:sp>
        <p:nvSpPr>
          <p:cNvPr id="5" name="Hình chữ nhật 4">
            <a:extLst>
              <a:ext uri="{FF2B5EF4-FFF2-40B4-BE49-F238E27FC236}">
                <a16:creationId xmlns:a16="http://schemas.microsoft.com/office/drawing/2014/main" id="{77F6C9F9-661A-4455-96EF-376C58842E25}"/>
              </a:ext>
            </a:extLst>
          </p:cNvPr>
          <p:cNvSpPr/>
          <p:nvPr/>
        </p:nvSpPr>
        <p:spPr>
          <a:xfrm>
            <a:off x="1301449" y="-34776"/>
            <a:ext cx="2664495" cy="646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ình chữ nhật 3">
            <a:extLst>
              <a:ext uri="{FF2B5EF4-FFF2-40B4-BE49-F238E27FC236}">
                <a16:creationId xmlns:a16="http://schemas.microsoft.com/office/drawing/2014/main" id="{2BB2E2C5-32FF-4DFB-A71C-11754D4800C0}"/>
              </a:ext>
            </a:extLst>
          </p:cNvPr>
          <p:cNvSpPr/>
          <p:nvPr/>
        </p:nvSpPr>
        <p:spPr>
          <a:xfrm>
            <a:off x="1301449" y="177337"/>
            <a:ext cx="6555000" cy="646331"/>
          </a:xfrm>
          <a:prstGeom prst="rect">
            <a:avLst/>
          </a:prstGeom>
        </p:spPr>
        <p:txBody>
          <a:bodyPr wrap="none">
            <a:spAutoFit/>
          </a:bodyPr>
          <a:lstStyle/>
          <a:p>
            <a:r>
              <a:rPr lang="en-US" sz="3600" dirty="0">
                <a:latin typeface="Arial" panose="020B0604020202020204" pitchFamily="34" charset="0"/>
                <a:cs typeface="Arial" panose="020B0604020202020204" pitchFamily="34" charset="0"/>
              </a:rPr>
              <a:t>III. COMPANY BACKGROUND</a:t>
            </a:r>
            <a:endParaRPr lang="en-US" sz="3600" dirty="0"/>
          </a:p>
        </p:txBody>
      </p:sp>
      <p:sp>
        <p:nvSpPr>
          <p:cNvPr id="6" name="Hình chữ nhật 5">
            <a:extLst>
              <a:ext uri="{FF2B5EF4-FFF2-40B4-BE49-F238E27FC236}">
                <a16:creationId xmlns:a16="http://schemas.microsoft.com/office/drawing/2014/main" id="{563BC61C-B86C-48A9-A30F-310243A0E0CC}"/>
              </a:ext>
            </a:extLst>
          </p:cNvPr>
          <p:cNvSpPr/>
          <p:nvPr/>
        </p:nvSpPr>
        <p:spPr>
          <a:xfrm rot="16200000">
            <a:off x="-595181"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9" name="Hình chữ nhật 8">
            <a:extLst>
              <a:ext uri="{FF2B5EF4-FFF2-40B4-BE49-F238E27FC236}">
                <a16:creationId xmlns:a16="http://schemas.microsoft.com/office/drawing/2014/main" id="{991614D8-B043-4248-8461-02D6314C8C68}"/>
              </a:ext>
            </a:extLst>
          </p:cNvPr>
          <p:cNvSpPr/>
          <p:nvPr/>
        </p:nvSpPr>
        <p:spPr>
          <a:xfrm>
            <a:off x="6898235" y="1178598"/>
            <a:ext cx="752691" cy="2713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ộp Văn bản 7">
            <a:extLst>
              <a:ext uri="{FF2B5EF4-FFF2-40B4-BE49-F238E27FC236}">
                <a16:creationId xmlns:a16="http://schemas.microsoft.com/office/drawing/2014/main" id="{5411EF7B-41D8-4C57-A139-A1EC89973172}"/>
              </a:ext>
            </a:extLst>
          </p:cNvPr>
          <p:cNvSpPr txBox="1"/>
          <p:nvPr/>
        </p:nvSpPr>
        <p:spPr>
          <a:xfrm>
            <a:off x="1478209" y="1452182"/>
            <a:ext cx="9930987"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RunSystem</a:t>
            </a:r>
            <a:r>
              <a:rPr lang="en-US" sz="2000" dirty="0">
                <a:latin typeface="Arial" panose="020B0604020202020204" pitchFamily="34" charset="0"/>
                <a:cs typeface="Arial" panose="020B0604020202020204" pitchFamily="34" charset="0"/>
              </a:rPr>
              <a:t> tech is a company of and by software engineering professionals. We have been providing outstanding quality for software engineering and software testing services since 2018.</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 With a pool of experienced IT engineers in developing, designing, we reliably offer clients the value-added solutions, professional skills, accountability, and industrial domain knowledge to reduce operating costs, eliminate risks, deliver solutions on time and on the budget as well as ensure the right decision has been made as our best solutions and services.</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Our Expertise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Web development</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App development</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Cloud computing</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Our programing language: PHP, ReactJS, JAVA, NodeJS, ...</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Database: MySQL, PostgreSQL,...</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1704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nh chữ nhật 2">
            <a:extLst>
              <a:ext uri="{FF2B5EF4-FFF2-40B4-BE49-F238E27FC236}">
                <a16:creationId xmlns:a16="http://schemas.microsoft.com/office/drawing/2014/main" id="{51831D94-8FEB-4228-8D81-C3F2942F503A}"/>
              </a:ext>
            </a:extLst>
          </p:cNvPr>
          <p:cNvSpPr/>
          <p:nvPr/>
        </p:nvSpPr>
        <p:spPr>
          <a:xfrm>
            <a:off x="5451691" y="5408009"/>
            <a:ext cx="2664495" cy="646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ình chữ nhật 3">
            <a:extLst>
              <a:ext uri="{FF2B5EF4-FFF2-40B4-BE49-F238E27FC236}">
                <a16:creationId xmlns:a16="http://schemas.microsoft.com/office/drawing/2014/main" id="{00778A97-1240-4F03-9CB2-80CF2F560045}"/>
              </a:ext>
            </a:extLst>
          </p:cNvPr>
          <p:cNvSpPr/>
          <p:nvPr/>
        </p:nvSpPr>
        <p:spPr>
          <a:xfrm>
            <a:off x="838201" y="955240"/>
            <a:ext cx="4291559" cy="494751"/>
          </a:xfrm>
          <a:prstGeom prst="rect">
            <a:avLst/>
          </a:prstGeom>
        </p:spPr>
        <p:txBody>
          <a:bodyPr wrap="none">
            <a:spAutoFit/>
          </a:bodyPr>
          <a:lstStyle/>
          <a:p>
            <a:pPr lvl="1">
              <a:lnSpc>
                <a:spcPct val="120000"/>
              </a:lnSpc>
              <a:buAutoNum type="arabicParenR"/>
            </a:pPr>
            <a:r>
              <a:rPr lang="en-US" sz="2400" dirty="0">
                <a:latin typeface="Arial" panose="020B0604020202020204" pitchFamily="34" charset="0"/>
                <a:cs typeface="Arial" panose="020B0604020202020204" pitchFamily="34" charset="0"/>
              </a:rPr>
              <a:t> Introduction of company</a:t>
            </a:r>
          </a:p>
        </p:txBody>
      </p:sp>
      <p:sp>
        <p:nvSpPr>
          <p:cNvPr id="5" name="Hình chữ nhật 4">
            <a:extLst>
              <a:ext uri="{FF2B5EF4-FFF2-40B4-BE49-F238E27FC236}">
                <a16:creationId xmlns:a16="http://schemas.microsoft.com/office/drawing/2014/main" id="{7330CC82-9BC7-48FA-BFB2-FBDEE1AE6AD9}"/>
              </a:ext>
            </a:extLst>
          </p:cNvPr>
          <p:cNvSpPr/>
          <p:nvPr/>
        </p:nvSpPr>
        <p:spPr>
          <a:xfrm>
            <a:off x="1301449" y="-34776"/>
            <a:ext cx="2664495" cy="646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ình chữ nhật 5">
            <a:extLst>
              <a:ext uri="{FF2B5EF4-FFF2-40B4-BE49-F238E27FC236}">
                <a16:creationId xmlns:a16="http://schemas.microsoft.com/office/drawing/2014/main" id="{0A9F9829-7C64-40BE-84A9-60F64841450C}"/>
              </a:ext>
            </a:extLst>
          </p:cNvPr>
          <p:cNvSpPr/>
          <p:nvPr/>
        </p:nvSpPr>
        <p:spPr>
          <a:xfrm>
            <a:off x="1301449" y="177337"/>
            <a:ext cx="7990393" cy="646331"/>
          </a:xfrm>
          <a:prstGeom prst="rect">
            <a:avLst/>
          </a:prstGeom>
        </p:spPr>
        <p:txBody>
          <a:bodyPr wrap="none">
            <a:spAutoFit/>
          </a:bodyPr>
          <a:lstStyle/>
          <a:p>
            <a:r>
              <a:rPr lang="en-US" sz="3600" dirty="0">
                <a:latin typeface="Arial" panose="020B0604020202020204" pitchFamily="34" charset="0"/>
                <a:cs typeface="Arial" panose="020B0604020202020204" pitchFamily="34" charset="0"/>
              </a:rPr>
              <a:t>III. COMPANY BACKGROUND (cont.)</a:t>
            </a:r>
            <a:endParaRPr lang="en-US" sz="3600" dirty="0"/>
          </a:p>
        </p:txBody>
      </p:sp>
      <p:sp>
        <p:nvSpPr>
          <p:cNvPr id="7" name="Hình chữ nhật 6">
            <a:extLst>
              <a:ext uri="{FF2B5EF4-FFF2-40B4-BE49-F238E27FC236}">
                <a16:creationId xmlns:a16="http://schemas.microsoft.com/office/drawing/2014/main" id="{27E8FCDC-53C7-4629-B0FD-F98FC6C1DC99}"/>
              </a:ext>
            </a:extLst>
          </p:cNvPr>
          <p:cNvSpPr/>
          <p:nvPr/>
        </p:nvSpPr>
        <p:spPr>
          <a:xfrm rot="16200000">
            <a:off x="-595181"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8" name="Hình chữ nhật 7">
            <a:extLst>
              <a:ext uri="{FF2B5EF4-FFF2-40B4-BE49-F238E27FC236}">
                <a16:creationId xmlns:a16="http://schemas.microsoft.com/office/drawing/2014/main" id="{0F3C5F40-7063-4536-9AC5-A78765541CA1}"/>
              </a:ext>
            </a:extLst>
          </p:cNvPr>
          <p:cNvSpPr/>
          <p:nvPr/>
        </p:nvSpPr>
        <p:spPr>
          <a:xfrm>
            <a:off x="6898235" y="1178598"/>
            <a:ext cx="752691" cy="2713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ộp Văn bản 8">
            <a:extLst>
              <a:ext uri="{FF2B5EF4-FFF2-40B4-BE49-F238E27FC236}">
                <a16:creationId xmlns:a16="http://schemas.microsoft.com/office/drawing/2014/main" id="{191AF5EF-9523-47F4-A0DA-8D9873ACA5F1}"/>
              </a:ext>
            </a:extLst>
          </p:cNvPr>
          <p:cNvSpPr txBox="1"/>
          <p:nvPr/>
        </p:nvSpPr>
        <p:spPr>
          <a:xfrm>
            <a:off x="1478209" y="1613403"/>
            <a:ext cx="9930987"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RunSystem</a:t>
            </a:r>
            <a:r>
              <a:rPr lang="en-US" sz="2000" dirty="0">
                <a:latin typeface="Arial" panose="020B0604020202020204" pitchFamily="34" charset="0"/>
                <a:cs typeface="Arial" panose="020B0604020202020204" pitchFamily="34" charset="0"/>
              </a:rPr>
              <a:t> Tech is located at 137 Nguyen Van Linh, Danang, Vietnam</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 Contacts</a:t>
            </a:r>
          </a:p>
          <a:p>
            <a:r>
              <a:rPr lang="en-US" sz="2000" dirty="0">
                <a:latin typeface="Arial" panose="020B0604020202020204" pitchFamily="34" charset="0"/>
                <a:cs typeface="Arial" panose="020B0604020202020204" pitchFamily="34" charset="0"/>
              </a:rPr>
              <a:t>	- Office: +84 (236) 625 3767</a:t>
            </a:r>
          </a:p>
          <a:p>
            <a:r>
              <a:rPr lang="en-US" sz="2000" dirty="0">
                <a:latin typeface="Arial" panose="020B0604020202020204" pitchFamily="34" charset="0"/>
                <a:cs typeface="Arial" panose="020B0604020202020204" pitchFamily="34" charset="0"/>
              </a:rPr>
              <a:t>	- Fax: +84 (236) 625 3289</a:t>
            </a:r>
          </a:p>
          <a:p>
            <a:r>
              <a:rPr lang="en-US" sz="2000" dirty="0">
                <a:latin typeface="Arial" panose="020B0604020202020204" pitchFamily="34" charset="0"/>
                <a:cs typeface="Arial" panose="020B0604020202020204" pitchFamily="34" charset="0"/>
              </a:rPr>
              <a:t>	- Vietnam Mobile: +84 (945) 15 19192</a:t>
            </a:r>
          </a:p>
          <a:p>
            <a:r>
              <a:rPr lang="en-US" sz="2000" dirty="0">
                <a:latin typeface="Arial" panose="020B0604020202020204" pitchFamily="34" charset="0"/>
                <a:cs typeface="Arial" panose="020B0604020202020204" pitchFamily="34" charset="0"/>
              </a:rPr>
              <a:t>	- USA Mobile: +1 (559) 391-0657</a:t>
            </a:r>
          </a:p>
          <a:p>
            <a:r>
              <a:rPr lang="en-US" sz="2000" dirty="0">
                <a:latin typeface="Arial" panose="020B0604020202020204" pitchFamily="34" charset="0"/>
                <a:cs typeface="Arial" panose="020B0604020202020204" pitchFamily="34" charset="0"/>
              </a:rPr>
              <a:t>	- Skype: </a:t>
            </a:r>
            <a:r>
              <a:rPr lang="en-US" sz="2000" dirty="0" err="1">
                <a:latin typeface="Arial" panose="020B0604020202020204" pitchFamily="34" charset="0"/>
                <a:cs typeface="Arial" panose="020B0604020202020204" pitchFamily="34" charset="0"/>
              </a:rPr>
              <a:t>runsystemtech.xo</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 Website: www.runsystemtech.com</a:t>
            </a:r>
          </a:p>
        </p:txBody>
      </p:sp>
    </p:spTree>
    <p:extLst>
      <p:ext uri="{BB962C8B-B14F-4D97-AF65-F5344CB8AC3E}">
        <p14:creationId xmlns:p14="http://schemas.microsoft.com/office/powerpoint/2010/main" val="751675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03217803-3C6B-4AC8-BDD6-86D2414CC346}"/>
              </a:ext>
            </a:extLst>
          </p:cNvPr>
          <p:cNvSpPr/>
          <p:nvPr/>
        </p:nvSpPr>
        <p:spPr>
          <a:xfrm>
            <a:off x="5926302" y="5205412"/>
            <a:ext cx="9144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9AF6A7C5-7989-4CA2-B7C1-83454883625D}"/>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III. COMPANY BACKGROUND (cont.)</a:t>
            </a:r>
          </a:p>
        </p:txBody>
      </p:sp>
      <p:pic>
        <p:nvPicPr>
          <p:cNvPr id="3" name="Hình ảnh 2">
            <a:extLst>
              <a:ext uri="{FF2B5EF4-FFF2-40B4-BE49-F238E27FC236}">
                <a16:creationId xmlns:a16="http://schemas.microsoft.com/office/drawing/2014/main" id="{68060841-A62B-4236-AD2E-11A41EACAFC4}"/>
              </a:ext>
            </a:extLst>
          </p:cNvPr>
          <p:cNvPicPr>
            <a:picLocks noChangeAspect="1"/>
          </p:cNvPicPr>
          <p:nvPr/>
        </p:nvPicPr>
        <p:blipFill>
          <a:blip r:embed="rId3"/>
          <a:stretch>
            <a:fillRect/>
          </a:stretch>
        </p:blipFill>
        <p:spPr>
          <a:xfrm>
            <a:off x="3136604" y="1966213"/>
            <a:ext cx="7058246" cy="4367174"/>
          </a:xfrm>
          <a:prstGeom prst="rect">
            <a:avLst/>
          </a:prstGeom>
        </p:spPr>
      </p:pic>
      <p:sp>
        <p:nvSpPr>
          <p:cNvPr id="5" name="Hình chữ nhật 4">
            <a:extLst>
              <a:ext uri="{FF2B5EF4-FFF2-40B4-BE49-F238E27FC236}">
                <a16:creationId xmlns:a16="http://schemas.microsoft.com/office/drawing/2014/main" id="{661D198C-6023-4295-BC09-8AE9F2296B3A}"/>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
        <p:nvSpPr>
          <p:cNvPr id="6" name="Hình chữ nhật 5">
            <a:extLst>
              <a:ext uri="{FF2B5EF4-FFF2-40B4-BE49-F238E27FC236}">
                <a16:creationId xmlns:a16="http://schemas.microsoft.com/office/drawing/2014/main" id="{9C36764D-751F-43BA-B949-1487E4D2EFD3}"/>
              </a:ext>
            </a:extLst>
          </p:cNvPr>
          <p:cNvSpPr/>
          <p:nvPr/>
        </p:nvSpPr>
        <p:spPr>
          <a:xfrm>
            <a:off x="744702" y="1173322"/>
            <a:ext cx="6096000" cy="494751"/>
          </a:xfrm>
          <a:prstGeom prst="rect">
            <a:avLst/>
          </a:prstGeom>
        </p:spPr>
        <p:txBody>
          <a:bodyPr>
            <a:spAutoFit/>
          </a:bodyPr>
          <a:lstStyle/>
          <a:p>
            <a:pPr lvl="1">
              <a:lnSpc>
                <a:spcPct val="120000"/>
              </a:lnSpc>
            </a:pPr>
            <a:r>
              <a:rPr lang="en-US" sz="2400" dirty="0">
                <a:latin typeface="Arial" panose="020B0604020202020204" pitchFamily="34" charset="0"/>
                <a:cs typeface="Arial" panose="020B0604020202020204" pitchFamily="34" charset="0"/>
              </a:rPr>
              <a:t>2) Introduction of client company</a:t>
            </a:r>
          </a:p>
        </p:txBody>
      </p:sp>
      <p:sp>
        <p:nvSpPr>
          <p:cNvPr id="7" name="Hình chữ nhật 6">
            <a:extLst>
              <a:ext uri="{FF2B5EF4-FFF2-40B4-BE49-F238E27FC236}">
                <a16:creationId xmlns:a16="http://schemas.microsoft.com/office/drawing/2014/main" id="{0B7112A4-9D1E-49A4-BE1D-82D1FB7ABAE5}"/>
              </a:ext>
            </a:extLst>
          </p:cNvPr>
          <p:cNvSpPr/>
          <p:nvPr/>
        </p:nvSpPr>
        <p:spPr>
          <a:xfrm>
            <a:off x="6926073" y="1192356"/>
            <a:ext cx="787399" cy="333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ình chữ nhật 7">
            <a:extLst>
              <a:ext uri="{FF2B5EF4-FFF2-40B4-BE49-F238E27FC236}">
                <a16:creationId xmlns:a16="http://schemas.microsoft.com/office/drawing/2014/main" id="{15A9D3BF-53F8-4477-A06D-A9C8AC7EB990}"/>
              </a:ext>
            </a:extLst>
          </p:cNvPr>
          <p:cNvSpPr/>
          <p:nvPr/>
        </p:nvSpPr>
        <p:spPr>
          <a:xfrm rot="16200000">
            <a:off x="-595181"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Tree>
    <p:extLst>
      <p:ext uri="{BB962C8B-B14F-4D97-AF65-F5344CB8AC3E}">
        <p14:creationId xmlns:p14="http://schemas.microsoft.com/office/powerpoint/2010/main" val="198505200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5">
            <a:extLst>
              <a:ext uri="{FF2B5EF4-FFF2-40B4-BE49-F238E27FC236}">
                <a16:creationId xmlns:a16="http://schemas.microsoft.com/office/drawing/2014/main" id="{00816203-666E-4C2F-95CF-A433FE8DA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3687" y="1186218"/>
            <a:ext cx="6524625" cy="5306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êu đề 1">
            <a:extLst>
              <a:ext uri="{FF2B5EF4-FFF2-40B4-BE49-F238E27FC236}">
                <a16:creationId xmlns:a16="http://schemas.microsoft.com/office/drawing/2014/main" id="{B878704A-4829-462B-9F2B-21EB329DC8C5}"/>
              </a:ext>
            </a:extLst>
          </p:cNvPr>
          <p:cNvSpPr>
            <a:spLocks noGrp="1"/>
          </p:cNvSpPr>
          <p:nvPr>
            <p:ph type="title"/>
          </p:nvPr>
        </p:nvSpPr>
        <p:spPr>
          <a:xfrm>
            <a:off x="1104900" y="365125"/>
            <a:ext cx="10248899" cy="703279"/>
          </a:xfrm>
        </p:spPr>
        <p:txBody>
          <a:bodyPr>
            <a:normAutofit/>
          </a:bodyPr>
          <a:lstStyle/>
          <a:p>
            <a:r>
              <a:rPr lang="en-US" sz="3600" dirty="0">
                <a:latin typeface="Arial" panose="020B0604020202020204" pitchFamily="34" charset="0"/>
                <a:cs typeface="Arial" panose="020B0604020202020204" pitchFamily="34" charset="0"/>
              </a:rPr>
              <a:t>III. COMPANY BACKGROUND (cont.)</a:t>
            </a:r>
          </a:p>
        </p:txBody>
      </p:sp>
      <p:sp>
        <p:nvSpPr>
          <p:cNvPr id="6" name="Hình chữ nhật 5">
            <a:extLst>
              <a:ext uri="{FF2B5EF4-FFF2-40B4-BE49-F238E27FC236}">
                <a16:creationId xmlns:a16="http://schemas.microsoft.com/office/drawing/2014/main" id="{EF1E78DB-87D0-4655-976F-AFE72241A80D}"/>
              </a:ext>
            </a:extLst>
          </p:cNvPr>
          <p:cNvSpPr/>
          <p:nvPr/>
        </p:nvSpPr>
        <p:spPr>
          <a:xfrm rot="16200000">
            <a:off x="-552849" y="3118864"/>
            <a:ext cx="2246492" cy="620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0"/>
                <a:solidFill>
                  <a:srgbClr val="C00000"/>
                </a:solidFill>
                <a:effectLst>
                  <a:innerShdw blurRad="63500" dist="50800" dir="13500000">
                    <a:srgbClr val="000000">
                      <a:alpha val="50000"/>
                    </a:srgbClr>
                  </a:innerShdw>
                </a:effectLst>
              </a:rPr>
              <a:t>Bakery Shop</a:t>
            </a:r>
          </a:p>
        </p:txBody>
      </p:sp>
    </p:spTree>
    <p:extLst>
      <p:ext uri="{BB962C8B-B14F-4D97-AF65-F5344CB8AC3E}">
        <p14:creationId xmlns:p14="http://schemas.microsoft.com/office/powerpoint/2010/main" val="1734213819"/>
      </p:ext>
    </p:extLst>
  </p:cSld>
  <p:clrMapOvr>
    <a:masterClrMapping/>
  </p:clrMapOvr>
  <p:transition spd="slow">
    <p:push dir="u"/>
  </p:transition>
</p:sld>
</file>

<file path=ppt/theme/theme1.xml><?xml version="1.0" encoding="utf-8"?>
<a:theme xmlns:a="http://schemas.openxmlformats.org/drawingml/2006/main" name="Chủ đề Office">
  <a:themeElements>
    <a:clrScheme name="Fashion Brochure">
      <a:dk1>
        <a:sysClr val="windowText" lastClr="000000"/>
      </a:dk1>
      <a:lt1>
        <a:sysClr val="window" lastClr="FFFFFF"/>
      </a:lt1>
      <a:dk2>
        <a:srgbClr val="454551"/>
      </a:dk2>
      <a:lt2>
        <a:srgbClr val="D8D9DC"/>
      </a:lt2>
      <a:accent1>
        <a:srgbClr val="E32D91"/>
      </a:accent1>
      <a:accent2>
        <a:srgbClr val="0C0C0C"/>
      </a:accent2>
      <a:accent3>
        <a:srgbClr val="595959"/>
      </a:accent3>
      <a:accent4>
        <a:srgbClr val="F9D5E9"/>
      </a:accent4>
      <a:accent5>
        <a:srgbClr val="EE81BD"/>
      </a:accent5>
      <a:accent6>
        <a:srgbClr val="D54773"/>
      </a:accent6>
      <a:hlink>
        <a:srgbClr val="C830CC"/>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854241_TF16411254.potx" id="{171CA5FC-FBFD-4021-AEC4-99EC4784E3C4}" vid="{E402397E-6434-4F1D-9B1C-499A3C097865}"/>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15998C-280A-471A-8BB1-CDC2B95FC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71DA07E-9A1F-402C-A357-ABD24F8C703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D0B596E-8E5F-4DB7-9C0B-A416410C0F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Bản trình bày hiện đại</Template>
  <TotalTime>0</TotalTime>
  <Words>3388</Words>
  <Application>Microsoft Macintosh PowerPoint</Application>
  <PresentationFormat>Widescreen</PresentationFormat>
  <Paragraphs>596</Paragraphs>
  <Slides>50</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Calibri (Body)</vt:lpstr>
      <vt:lpstr>Calibri Light (Headings)</vt:lpstr>
      <vt:lpstr>Chủ đề Office</vt:lpstr>
      <vt:lpstr>ONLINE BAKERY SHOP SYSTEM</vt:lpstr>
      <vt:lpstr>PowerPoint Presentation</vt:lpstr>
      <vt:lpstr>INTRODUCTION</vt:lpstr>
      <vt:lpstr>II. RESPONSIBILITY OF THE TEAM MEMBER </vt:lpstr>
      <vt:lpstr>PowerPoint Presentation</vt:lpstr>
      <vt:lpstr>PowerPoint Presentation</vt:lpstr>
      <vt:lpstr>PowerPoint Presentation</vt:lpstr>
      <vt:lpstr>III. COMPANY BACKGROUND (cont.)</vt:lpstr>
      <vt:lpstr>III. COMPANY BACKGROUND (cont.)</vt:lpstr>
      <vt:lpstr>III. COMPANY BACKGROUND (cont.)</vt:lpstr>
      <vt:lpstr>iv. PROJECT SCOPES </vt:lpstr>
      <vt:lpstr>PowerPoint Presentation</vt:lpstr>
      <vt:lpstr>2) STAKEHOLDERS</vt:lpstr>
      <vt:lpstr> 3) TARGET USER </vt:lpstr>
      <vt:lpstr>V. PROJECT OBJECTIVES </vt:lpstr>
      <vt:lpstr>VI. PROBLEM STATEMENT</vt:lpstr>
      <vt:lpstr>VII. FEATURE / FUNCTIONS</vt:lpstr>
      <vt:lpstr>VIII. Proposed System</vt:lpstr>
      <vt:lpstr>PowerPoint Presentation</vt:lpstr>
      <vt:lpstr>2. Level 0 diagram</vt:lpstr>
      <vt:lpstr>3. Level 1 diagram</vt:lpstr>
      <vt:lpstr>a) Account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Implementation constraints</vt:lpstr>
      <vt:lpstr>4. Implementation constraints(Cont.)</vt:lpstr>
      <vt:lpstr>IX. Project benefits and costs</vt:lpstr>
      <vt:lpstr> 1) Project benefits</vt:lpstr>
      <vt:lpstr> 1) Project benefits (cont.)</vt:lpstr>
      <vt:lpstr>PowerPoint Presentation</vt:lpstr>
      <vt:lpstr>PowerPoint Presentation</vt:lpstr>
      <vt:lpstr>X. WORK BREAKDOWN STRUTURE IN WHOLE PROJECT (WBS) </vt:lpstr>
      <vt:lpstr>X. WORK BREAK DOWN FUNCTIONS IN SYSTEM </vt:lpstr>
      <vt:lpstr>XI. GANTT CHART </vt:lpstr>
      <vt:lpstr>XI. GANTT CHART (cont.) </vt:lpstr>
      <vt:lpstr>XI. GANTT CHART (cont.)</vt:lpstr>
      <vt:lpstr>XII. COMMUNICATION PLAN WITH STAKEHOLDERS</vt:lpstr>
      <vt:lpstr>XIII. Appendix: User requirement</vt:lpstr>
      <vt:lpstr>XIII. Appendix: User requirement (cont.)</vt:lpstr>
      <vt:lpstr>PowerPoint Presentation</vt:lpstr>
      <vt:lpstr>XIV. E-R diagram</vt:lpstr>
      <vt:lpstr>XV. GUI of the proposed system</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2020-06-04T03:30:58Z</dcterms:created>
  <dcterms:modified xsi:type="dcterms:W3CDTF">2020-06-25T15:55:14Z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